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7" r:id="rId5"/>
    <p:sldId id="256" r:id="rId6"/>
    <p:sldId id="258" r:id="rId7"/>
    <p:sldId id="297" r:id="rId8"/>
    <p:sldId id="316" r:id="rId9"/>
    <p:sldId id="263" r:id="rId10"/>
    <p:sldId id="260" r:id="rId11"/>
    <p:sldId id="262" r:id="rId12"/>
    <p:sldId id="266" r:id="rId13"/>
    <p:sldId id="267" r:id="rId14"/>
    <p:sldId id="269" r:id="rId15"/>
    <p:sldId id="261" r:id="rId16"/>
    <p:sldId id="296" r:id="rId17"/>
    <p:sldId id="265" r:id="rId18"/>
    <p:sldId id="259" r:id="rId19"/>
    <p:sldId id="270" r:id="rId20"/>
    <p:sldId id="272" r:id="rId21"/>
    <p:sldId id="279" r:id="rId22"/>
    <p:sldId id="305" r:id="rId23"/>
    <p:sldId id="317" r:id="rId24"/>
    <p:sldId id="264" r:id="rId25"/>
    <p:sldId id="268" r:id="rId26"/>
    <p:sldId id="273" r:id="rId27"/>
    <p:sldId id="271" r:id="rId28"/>
    <p:sldId id="274" r:id="rId29"/>
    <p:sldId id="278" r:id="rId30"/>
    <p:sldId id="318" r:id="rId31"/>
    <p:sldId id="313" r:id="rId32"/>
    <p:sldId id="315" r:id="rId33"/>
    <p:sldId id="312" r:id="rId34"/>
    <p:sldId id="285" r:id="rId35"/>
    <p:sldId id="282" r:id="rId36"/>
    <p:sldId id="284" r:id="rId37"/>
    <p:sldId id="311" r:id="rId38"/>
    <p:sldId id="277" r:id="rId39"/>
    <p:sldId id="276" r:id="rId40"/>
    <p:sldId id="303" r:id="rId41"/>
    <p:sldId id="308" r:id="rId42"/>
    <p:sldId id="283" r:id="rId43"/>
    <p:sldId id="288" r:id="rId44"/>
    <p:sldId id="28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AC4A21-E9DB-B4D9-9785-6C8BD7C37EF4}" name="Andie McPherson" initials="AM" userId="S::amcpherson@redwings.co.uk::e09ac668-20f8-42ed-ab9e-48824b8dd3c6" providerId="AD"/>
  <p188:author id="{11312244-E5C6-9583-9F81-6B1A4CDE6012}" name="Helen Whitelegg" initials="HW" userId="S::hwhitelegg@redwings.co.uk::e43a9fd2-34f5-48ec-a535-84c8b465b453" providerId="AD"/>
  <p188:author id="{D0AB64A3-5DCF-AB9C-A12B-0A0A0DEC6F6C}" name="Guilly Rident" initials="GR" userId="S::GRident@redwings.co.uk::6e3f2814-cb30-4c92-af41-45ca2d0bb68f" providerId="AD"/>
  <p188:author id="{6CC55CE8-4F4A-3AC3-B860-1825C1D069B3}" name="McGlennon, Abigail Anne" initials="MAA" userId="S::amcglennon@rvc.ac.uk::0e1dd83a-8d66-4262-a76d-957c477fb373" providerId="AD"/>
  <p188:author id="{F53058EB-BF77-B268-A292-7EAEE00A715A}" name="Anna McGinn" initials="AM" userId="S::amcginn@redwings.co.uk::5b6546ed-e02b-4b14-a821-28fe26e90a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7990"/>
    <a:srgbClr val="4A6072"/>
    <a:srgbClr val="141E29"/>
    <a:srgbClr val="415464"/>
    <a:srgbClr val="F5F5F5"/>
    <a:srgbClr val="FFC600"/>
    <a:srgbClr val="D6E0EA"/>
    <a:srgbClr val="243646"/>
    <a:srgbClr val="FFF7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6" autoAdjust="0"/>
    <p:restoredTop sz="96327" autoAdjust="0"/>
  </p:normalViewPr>
  <p:slideViewPr>
    <p:cSldViewPr snapToGrid="0">
      <p:cViewPr varScale="1">
        <p:scale>
          <a:sx n="64" d="100"/>
          <a:sy n="64" d="100"/>
        </p:scale>
        <p:origin x="90" y="246"/>
      </p:cViewPr>
      <p:guideLst/>
    </p:cSldViewPr>
  </p:slideViewPr>
  <p:notesTextViewPr>
    <p:cViewPr>
      <p:scale>
        <a:sx n="1" d="1"/>
        <a:sy n="1" d="1"/>
      </p:scale>
      <p:origin x="0" y="0"/>
    </p:cViewPr>
  </p:notesTextViewPr>
  <p:sorterViewPr>
    <p:cViewPr varScale="1">
      <p:scale>
        <a:sx n="100" d="100"/>
        <a:sy n="100" d="100"/>
      </p:scale>
      <p:origin x="0" y="-950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243646"/>
              </a:solidFill>
              <a:ln w="19050">
                <a:solidFill>
                  <a:srgbClr val="243646"/>
                </a:solidFill>
              </a:ln>
              <a:effectLst/>
            </c:spPr>
            <c:extLst>
              <c:ext xmlns:c16="http://schemas.microsoft.com/office/drawing/2014/chart" uri="{C3380CC4-5D6E-409C-BE32-E72D297353CC}">
                <c16:uniqueId val="{00000001-C683-45E6-9FFD-284289B8D54E}"/>
              </c:ext>
            </c:extLst>
          </c:dPt>
          <c:dPt>
            <c:idx val="1"/>
            <c:bubble3D val="0"/>
            <c:spPr>
              <a:solidFill>
                <a:srgbClr val="FFC600"/>
              </a:solidFill>
              <a:ln w="19050">
                <a:solidFill>
                  <a:srgbClr val="FFC600"/>
                </a:solidFill>
              </a:ln>
              <a:effectLst/>
            </c:spPr>
            <c:extLst>
              <c:ext xmlns:c16="http://schemas.microsoft.com/office/drawing/2014/chart" uri="{C3380CC4-5D6E-409C-BE32-E72D297353CC}">
                <c16:uniqueId val="{00000003-C683-45E6-9FFD-284289B8D54E}"/>
              </c:ext>
            </c:extLst>
          </c:dPt>
          <c:dPt>
            <c:idx val="2"/>
            <c:bubble3D val="0"/>
            <c:spPr>
              <a:solidFill>
                <a:schemeClr val="bg1">
                  <a:lumMod val="50000"/>
                </a:schemeClr>
              </a:solidFill>
              <a:ln w="19050">
                <a:solidFill>
                  <a:schemeClr val="bg1">
                    <a:lumMod val="50000"/>
                  </a:schemeClr>
                </a:solidFill>
              </a:ln>
              <a:effectLst/>
            </c:spPr>
            <c:extLst>
              <c:ext xmlns:c16="http://schemas.microsoft.com/office/drawing/2014/chart" uri="{C3380CC4-5D6E-409C-BE32-E72D297353CC}">
                <c16:uniqueId val="{00000005-C683-45E6-9FFD-284289B8D54E}"/>
              </c:ext>
            </c:extLst>
          </c:dPt>
          <c:dPt>
            <c:idx val="3"/>
            <c:bubble3D val="0"/>
            <c:spPr>
              <a:solidFill>
                <a:srgbClr val="141E29"/>
              </a:solidFill>
              <a:ln w="19050">
                <a:solidFill>
                  <a:srgbClr val="141E29"/>
                </a:solidFill>
              </a:ln>
              <a:effectLst/>
            </c:spPr>
            <c:extLst>
              <c:ext xmlns:c16="http://schemas.microsoft.com/office/drawing/2014/chart" uri="{C3380CC4-5D6E-409C-BE32-E72D297353CC}">
                <c16:uniqueId val="{00000007-C683-45E6-9FFD-284289B8D54E}"/>
              </c:ext>
            </c:extLst>
          </c:dPt>
          <c:dPt>
            <c:idx val="4"/>
            <c:bubble3D val="0"/>
            <c:spPr>
              <a:solidFill>
                <a:srgbClr val="415464"/>
              </a:solidFill>
              <a:ln w="19050">
                <a:solidFill>
                  <a:srgbClr val="415464"/>
                </a:solidFill>
              </a:ln>
              <a:effectLst/>
            </c:spPr>
            <c:extLst>
              <c:ext xmlns:c16="http://schemas.microsoft.com/office/drawing/2014/chart" uri="{C3380CC4-5D6E-409C-BE32-E72D297353CC}">
                <c16:uniqueId val="{00000009-C683-45E6-9FFD-284289B8D54E}"/>
              </c:ext>
            </c:extLst>
          </c:dPt>
          <c:cat>
            <c:strRef>
              <c:f>Sheet1!$A$2:$A$6</c:f>
              <c:strCache>
                <c:ptCount val="5"/>
                <c:pt idx="0">
                  <c:v>1 scope + retest</c:v>
                </c:pt>
                <c:pt idx="1">
                  <c:v>2 scopes + retest</c:v>
                </c:pt>
                <c:pt idx="2">
                  <c:v>3-5 scopes + retest</c:v>
                </c:pt>
                <c:pt idx="3">
                  <c:v>&gt;5 scopes + retest</c:v>
                </c:pt>
                <c:pt idx="4">
                  <c:v>surgical intervention</c:v>
                </c:pt>
              </c:strCache>
            </c:strRef>
          </c:cat>
          <c:val>
            <c:numRef>
              <c:f>Sheet1!$B$2:$B$6</c:f>
              <c:numCache>
                <c:formatCode>0.0%</c:formatCode>
                <c:ptCount val="5"/>
                <c:pt idx="0">
                  <c:v>0.51</c:v>
                </c:pt>
                <c:pt idx="1">
                  <c:v>0.3</c:v>
                </c:pt>
                <c:pt idx="2">
                  <c:v>0.13</c:v>
                </c:pt>
                <c:pt idx="3">
                  <c:v>2.5000000000000001E-2</c:v>
                </c:pt>
                <c:pt idx="4">
                  <c:v>2.5000000000000001E-2</c:v>
                </c:pt>
              </c:numCache>
            </c:numRef>
          </c:val>
          <c:extLst>
            <c:ext xmlns:c16="http://schemas.microsoft.com/office/drawing/2014/chart" uri="{C3380CC4-5D6E-409C-BE32-E72D297353CC}">
              <c16:uniqueId val="{0000000A-C683-45E6-9FFD-284289B8D54E}"/>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7873046842622311"/>
          <c:y val="5.7780203734317533E-2"/>
          <c:w val="0.40998718496676967"/>
          <c:h val="0.9422197962656824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Karla" pitchFamily="2" charset="0"/>
              <a:ea typeface="+mn-ea"/>
              <a:cs typeface="+mn-cs"/>
            </a:defRPr>
          </a:pPr>
          <a:endParaRPr lang="en-US"/>
        </a:p>
      </c:txPr>
    </c:legend>
    <c:plotVisOnly val="1"/>
    <c:dispBlanksAs val="gap"/>
    <c:showDLblsOverMax val="0"/>
  </c:chart>
  <c:spPr>
    <a:noFill/>
    <a:ln>
      <a:noFill/>
    </a:ln>
    <a:effectLst/>
  </c:spPr>
  <c:txPr>
    <a:bodyPr/>
    <a:lstStyle/>
    <a:p>
      <a:pPr>
        <a:defRPr sz="1050">
          <a:latin typeface="Karla"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EA0065-49C5-46F9-8068-502503ADF059}" type="doc">
      <dgm:prSet loTypeId="urn:microsoft.com/office/officeart/2005/8/layout/process2" loCatId="process" qsTypeId="urn:microsoft.com/office/officeart/2005/8/quickstyle/simple1" qsCatId="simple" csTypeId="urn:microsoft.com/office/officeart/2005/8/colors/accent1_2" csCatId="accent1" phldr="1"/>
      <dgm:spPr/>
    </dgm:pt>
    <dgm:pt modelId="{2AEC3F74-22D5-47B5-8144-047FD68F0926}">
      <dgm:prSet phldrT="[Text]" custT="1"/>
      <dgm:spPr>
        <a:solidFill>
          <a:srgbClr val="243646"/>
        </a:solidFill>
        <a:ln>
          <a:noFill/>
        </a:ln>
      </dgm:spPr>
      <dgm:t>
        <a:bodyPr/>
        <a:lstStyle/>
        <a:p>
          <a:r>
            <a:rPr lang="en-GB" sz="2000" dirty="0">
              <a:solidFill>
                <a:schemeClr val="bg1"/>
              </a:solidFill>
              <a:latin typeface="Karla" pitchFamily="2" charset="0"/>
            </a:rPr>
            <a:t>Pus in the guttural pouches during infection</a:t>
          </a:r>
        </a:p>
      </dgm:t>
    </dgm:pt>
    <dgm:pt modelId="{42B7FD2F-4DAA-4610-B3CB-53D21FF288D5}" type="parTrans" cxnId="{91A45085-946E-45DB-BB19-7A576D87AE44}">
      <dgm:prSet/>
      <dgm:spPr/>
      <dgm:t>
        <a:bodyPr/>
        <a:lstStyle/>
        <a:p>
          <a:endParaRPr lang="en-GB"/>
        </a:p>
      </dgm:t>
    </dgm:pt>
    <dgm:pt modelId="{AF79BFEB-5098-4746-A70C-416C4C33A60B}" type="sibTrans" cxnId="{91A45085-946E-45DB-BB19-7A576D87AE44}">
      <dgm:prSet/>
      <dgm:spPr>
        <a:solidFill>
          <a:srgbClr val="FFC600"/>
        </a:solidFill>
      </dgm:spPr>
      <dgm:t>
        <a:bodyPr/>
        <a:lstStyle/>
        <a:p>
          <a:endParaRPr lang="en-GB"/>
        </a:p>
      </dgm:t>
    </dgm:pt>
    <dgm:pt modelId="{A9C72B88-DB78-4558-BF4A-EAD561532E73}">
      <dgm:prSet phldrT="[Text]" custT="1"/>
      <dgm:spPr>
        <a:solidFill>
          <a:srgbClr val="243646"/>
        </a:solidFill>
        <a:ln>
          <a:noFill/>
        </a:ln>
      </dgm:spPr>
      <dgm:t>
        <a:bodyPr/>
        <a:lstStyle/>
        <a:p>
          <a:r>
            <a:rPr lang="en-GB" sz="2000" dirty="0">
              <a:latin typeface="Karla" pitchFamily="2" charset="0"/>
            </a:rPr>
            <a:t>Failure to clear pus from guttural pouches during recovery</a:t>
          </a:r>
        </a:p>
      </dgm:t>
    </dgm:pt>
    <dgm:pt modelId="{9DE933E2-F3F1-4E45-BC2D-3BB89E282D86}" type="parTrans" cxnId="{ED6D29B3-30C8-4D38-9999-F57026C03383}">
      <dgm:prSet/>
      <dgm:spPr/>
      <dgm:t>
        <a:bodyPr/>
        <a:lstStyle/>
        <a:p>
          <a:endParaRPr lang="en-GB"/>
        </a:p>
      </dgm:t>
    </dgm:pt>
    <dgm:pt modelId="{C1A17EC1-691E-4438-9002-B1595108E919}" type="sibTrans" cxnId="{ED6D29B3-30C8-4D38-9999-F57026C03383}">
      <dgm:prSet/>
      <dgm:spPr>
        <a:solidFill>
          <a:srgbClr val="FFC600"/>
        </a:solidFill>
        <a:ln>
          <a:noFill/>
        </a:ln>
      </dgm:spPr>
      <dgm:t>
        <a:bodyPr/>
        <a:lstStyle/>
        <a:p>
          <a:endParaRPr lang="en-GB"/>
        </a:p>
      </dgm:t>
    </dgm:pt>
    <dgm:pt modelId="{CB685490-4B00-4DD2-8C75-B56A9110831A}">
      <dgm:prSet phldrT="[Text]" custT="1"/>
      <dgm:spPr>
        <a:solidFill>
          <a:srgbClr val="243646"/>
        </a:solidFill>
        <a:ln>
          <a:noFill/>
        </a:ln>
      </dgm:spPr>
      <dgm:t>
        <a:bodyPr/>
        <a:lstStyle/>
        <a:p>
          <a:r>
            <a:rPr lang="en-GB" sz="2000" dirty="0">
              <a:latin typeface="Karla" pitchFamily="2" charset="0"/>
            </a:rPr>
            <a:t>Chondroid formation </a:t>
          </a:r>
        </a:p>
        <a:p>
          <a:r>
            <a:rPr lang="en-GB" sz="2000" dirty="0">
              <a:latin typeface="Karla" pitchFamily="2" charset="0"/>
            </a:rPr>
            <a:t>Pus solidifies into hard ‘cheesy’ balls</a:t>
          </a:r>
        </a:p>
      </dgm:t>
    </dgm:pt>
    <dgm:pt modelId="{D31C79EF-FC5F-4ABF-ADD3-0AC313204367}" type="parTrans" cxnId="{3FD6EFDA-63EA-4321-8186-209FB970B6BE}">
      <dgm:prSet/>
      <dgm:spPr/>
      <dgm:t>
        <a:bodyPr/>
        <a:lstStyle/>
        <a:p>
          <a:endParaRPr lang="en-GB"/>
        </a:p>
      </dgm:t>
    </dgm:pt>
    <dgm:pt modelId="{C03A370F-149B-4EF7-97C5-D0DDA86060E3}" type="sibTrans" cxnId="{3FD6EFDA-63EA-4321-8186-209FB970B6BE}">
      <dgm:prSet/>
      <dgm:spPr>
        <a:solidFill>
          <a:srgbClr val="FFC600"/>
        </a:solidFill>
        <a:ln>
          <a:noFill/>
        </a:ln>
      </dgm:spPr>
      <dgm:t>
        <a:bodyPr/>
        <a:lstStyle/>
        <a:p>
          <a:endParaRPr lang="en-GB"/>
        </a:p>
      </dgm:t>
    </dgm:pt>
    <dgm:pt modelId="{1AC2EC59-D862-4444-ADD3-91013775061F}">
      <dgm:prSet phldrT="[Text]" custT="1"/>
      <dgm:spPr>
        <a:solidFill>
          <a:srgbClr val="243646"/>
        </a:solidFill>
        <a:ln>
          <a:noFill/>
        </a:ln>
      </dgm:spPr>
      <dgm:t>
        <a:bodyPr/>
        <a:lstStyle/>
        <a:p>
          <a:r>
            <a:rPr lang="en-GB" sz="2000" dirty="0">
              <a:latin typeface="Karla" pitchFamily="2" charset="0"/>
            </a:rPr>
            <a:t>Horse appears to have recovered but is actually still infected</a:t>
          </a:r>
        </a:p>
      </dgm:t>
    </dgm:pt>
    <dgm:pt modelId="{57C8C550-40F9-4BF8-8483-9484C780645C}" type="parTrans" cxnId="{067997E6-447F-45D7-91B9-57BE236E9337}">
      <dgm:prSet/>
      <dgm:spPr/>
      <dgm:t>
        <a:bodyPr/>
        <a:lstStyle/>
        <a:p>
          <a:endParaRPr lang="en-GB"/>
        </a:p>
      </dgm:t>
    </dgm:pt>
    <dgm:pt modelId="{C4255A23-4FC3-4CF9-A969-981E2A1E86B9}" type="sibTrans" cxnId="{067997E6-447F-45D7-91B9-57BE236E9337}">
      <dgm:prSet/>
      <dgm:spPr/>
      <dgm:t>
        <a:bodyPr/>
        <a:lstStyle/>
        <a:p>
          <a:endParaRPr lang="en-GB"/>
        </a:p>
      </dgm:t>
    </dgm:pt>
    <dgm:pt modelId="{91B01BB2-6A13-46C0-B1A3-0FF1D033BACB}" type="pres">
      <dgm:prSet presAssocID="{D2EA0065-49C5-46F9-8068-502503ADF059}" presName="linearFlow" presStyleCnt="0">
        <dgm:presLayoutVars>
          <dgm:resizeHandles val="exact"/>
        </dgm:presLayoutVars>
      </dgm:prSet>
      <dgm:spPr/>
    </dgm:pt>
    <dgm:pt modelId="{9D3F58C8-0517-4F85-A859-31B6E5BF9A7A}" type="pres">
      <dgm:prSet presAssocID="{2AEC3F74-22D5-47B5-8144-047FD68F0926}" presName="node" presStyleLbl="node1" presStyleIdx="0" presStyleCnt="4" custScaleY="56963">
        <dgm:presLayoutVars>
          <dgm:bulletEnabled val="1"/>
        </dgm:presLayoutVars>
      </dgm:prSet>
      <dgm:spPr/>
    </dgm:pt>
    <dgm:pt modelId="{B2A633ED-E739-4AE7-B547-8E9817C612B1}" type="pres">
      <dgm:prSet presAssocID="{AF79BFEB-5098-4746-A70C-416C4C33A60B}" presName="sibTrans" presStyleLbl="sibTrans2D1" presStyleIdx="0" presStyleCnt="3"/>
      <dgm:spPr/>
    </dgm:pt>
    <dgm:pt modelId="{419635FE-F51D-4776-8D12-DCB4FA1A756A}" type="pres">
      <dgm:prSet presAssocID="{AF79BFEB-5098-4746-A70C-416C4C33A60B}" presName="connectorText" presStyleLbl="sibTrans2D1" presStyleIdx="0" presStyleCnt="3"/>
      <dgm:spPr/>
    </dgm:pt>
    <dgm:pt modelId="{ECF6C627-A25C-4906-B9DD-7148B72CF09F}" type="pres">
      <dgm:prSet presAssocID="{A9C72B88-DB78-4558-BF4A-EAD561532E73}" presName="node" presStyleLbl="node1" presStyleIdx="1" presStyleCnt="4" custScaleY="84386">
        <dgm:presLayoutVars>
          <dgm:bulletEnabled val="1"/>
        </dgm:presLayoutVars>
      </dgm:prSet>
      <dgm:spPr/>
    </dgm:pt>
    <dgm:pt modelId="{ACD298DE-E6C2-41B4-9479-E105DF70EF33}" type="pres">
      <dgm:prSet presAssocID="{C1A17EC1-691E-4438-9002-B1595108E919}" presName="sibTrans" presStyleLbl="sibTrans2D1" presStyleIdx="1" presStyleCnt="3"/>
      <dgm:spPr/>
    </dgm:pt>
    <dgm:pt modelId="{9FB33DDE-CFEB-48F0-92AE-F40B82534218}" type="pres">
      <dgm:prSet presAssocID="{C1A17EC1-691E-4438-9002-B1595108E919}" presName="connectorText" presStyleLbl="sibTrans2D1" presStyleIdx="1" presStyleCnt="3"/>
      <dgm:spPr/>
    </dgm:pt>
    <dgm:pt modelId="{CC9112EF-EBAF-4542-9399-6C51AFAF12F0}" type="pres">
      <dgm:prSet presAssocID="{CB685490-4B00-4DD2-8C75-B56A9110831A}" presName="node" presStyleLbl="node1" presStyleIdx="2" presStyleCnt="4">
        <dgm:presLayoutVars>
          <dgm:bulletEnabled val="1"/>
        </dgm:presLayoutVars>
      </dgm:prSet>
      <dgm:spPr/>
    </dgm:pt>
    <dgm:pt modelId="{07CA7451-415F-44DD-9C05-3859AAE80C7D}" type="pres">
      <dgm:prSet presAssocID="{C03A370F-149B-4EF7-97C5-D0DDA86060E3}" presName="sibTrans" presStyleLbl="sibTrans2D1" presStyleIdx="2" presStyleCnt="3"/>
      <dgm:spPr/>
    </dgm:pt>
    <dgm:pt modelId="{2D5F346E-61B8-404C-AE24-F3ADE045258D}" type="pres">
      <dgm:prSet presAssocID="{C03A370F-149B-4EF7-97C5-D0DDA86060E3}" presName="connectorText" presStyleLbl="sibTrans2D1" presStyleIdx="2" presStyleCnt="3"/>
      <dgm:spPr/>
    </dgm:pt>
    <dgm:pt modelId="{76D33CFD-97A1-4D24-8664-A91DB44109DF}" type="pres">
      <dgm:prSet presAssocID="{1AC2EC59-D862-4444-ADD3-91013775061F}" presName="node" presStyleLbl="node1" presStyleIdx="3" presStyleCnt="4">
        <dgm:presLayoutVars>
          <dgm:bulletEnabled val="1"/>
        </dgm:presLayoutVars>
      </dgm:prSet>
      <dgm:spPr/>
    </dgm:pt>
  </dgm:ptLst>
  <dgm:cxnLst>
    <dgm:cxn modelId="{8D1A6B48-4BF2-4473-A3DA-98C06B2CE650}" type="presOf" srcId="{CB685490-4B00-4DD2-8C75-B56A9110831A}" destId="{CC9112EF-EBAF-4542-9399-6C51AFAF12F0}" srcOrd="0" destOrd="0" presId="urn:microsoft.com/office/officeart/2005/8/layout/process2"/>
    <dgm:cxn modelId="{9984204F-D77E-44F2-83E0-17F13E6B29C0}" type="presOf" srcId="{C03A370F-149B-4EF7-97C5-D0DDA86060E3}" destId="{2D5F346E-61B8-404C-AE24-F3ADE045258D}" srcOrd="1" destOrd="0" presId="urn:microsoft.com/office/officeart/2005/8/layout/process2"/>
    <dgm:cxn modelId="{4E3A7B5A-884B-4CA3-9A8F-300A023C0F50}" type="presOf" srcId="{AF79BFEB-5098-4746-A70C-416C4C33A60B}" destId="{419635FE-F51D-4776-8D12-DCB4FA1A756A}" srcOrd="1" destOrd="0" presId="urn:microsoft.com/office/officeart/2005/8/layout/process2"/>
    <dgm:cxn modelId="{C324827B-18B7-40EE-8DBA-E116BD210896}" type="presOf" srcId="{1AC2EC59-D862-4444-ADD3-91013775061F}" destId="{76D33CFD-97A1-4D24-8664-A91DB44109DF}" srcOrd="0" destOrd="0" presId="urn:microsoft.com/office/officeart/2005/8/layout/process2"/>
    <dgm:cxn modelId="{91A45085-946E-45DB-BB19-7A576D87AE44}" srcId="{D2EA0065-49C5-46F9-8068-502503ADF059}" destId="{2AEC3F74-22D5-47B5-8144-047FD68F0926}" srcOrd="0" destOrd="0" parTransId="{42B7FD2F-4DAA-4610-B3CB-53D21FF288D5}" sibTransId="{AF79BFEB-5098-4746-A70C-416C4C33A60B}"/>
    <dgm:cxn modelId="{68DECEA1-A47C-4DCD-A7BA-6502675F9EEF}" type="presOf" srcId="{D2EA0065-49C5-46F9-8068-502503ADF059}" destId="{91B01BB2-6A13-46C0-B1A3-0FF1D033BACB}" srcOrd="0" destOrd="0" presId="urn:microsoft.com/office/officeart/2005/8/layout/process2"/>
    <dgm:cxn modelId="{7FA14DA7-B728-42F4-B592-C7156F67F4E5}" type="presOf" srcId="{C03A370F-149B-4EF7-97C5-D0DDA86060E3}" destId="{07CA7451-415F-44DD-9C05-3859AAE80C7D}" srcOrd="0" destOrd="0" presId="urn:microsoft.com/office/officeart/2005/8/layout/process2"/>
    <dgm:cxn modelId="{4967D4A7-18BE-4AB1-A1A9-92B2B1360A6E}" type="presOf" srcId="{C1A17EC1-691E-4438-9002-B1595108E919}" destId="{ACD298DE-E6C2-41B4-9479-E105DF70EF33}" srcOrd="0" destOrd="0" presId="urn:microsoft.com/office/officeart/2005/8/layout/process2"/>
    <dgm:cxn modelId="{ED6D29B3-30C8-4D38-9999-F57026C03383}" srcId="{D2EA0065-49C5-46F9-8068-502503ADF059}" destId="{A9C72B88-DB78-4558-BF4A-EAD561532E73}" srcOrd="1" destOrd="0" parTransId="{9DE933E2-F3F1-4E45-BC2D-3BB89E282D86}" sibTransId="{C1A17EC1-691E-4438-9002-B1595108E919}"/>
    <dgm:cxn modelId="{E39BE3C5-54D2-4415-B07E-7CE7344AA02E}" type="presOf" srcId="{A9C72B88-DB78-4558-BF4A-EAD561532E73}" destId="{ECF6C627-A25C-4906-B9DD-7148B72CF09F}" srcOrd="0" destOrd="0" presId="urn:microsoft.com/office/officeart/2005/8/layout/process2"/>
    <dgm:cxn modelId="{C6C65AD5-69C3-4DE7-B69B-A7130B5AF354}" type="presOf" srcId="{AF79BFEB-5098-4746-A70C-416C4C33A60B}" destId="{B2A633ED-E739-4AE7-B547-8E9817C612B1}" srcOrd="0" destOrd="0" presId="urn:microsoft.com/office/officeart/2005/8/layout/process2"/>
    <dgm:cxn modelId="{3FD6EFDA-63EA-4321-8186-209FB970B6BE}" srcId="{D2EA0065-49C5-46F9-8068-502503ADF059}" destId="{CB685490-4B00-4DD2-8C75-B56A9110831A}" srcOrd="2" destOrd="0" parTransId="{D31C79EF-FC5F-4ABF-ADD3-0AC313204367}" sibTransId="{C03A370F-149B-4EF7-97C5-D0DDA86060E3}"/>
    <dgm:cxn modelId="{1E6C91E4-3277-4043-8F28-58B49E8B84CA}" type="presOf" srcId="{2AEC3F74-22D5-47B5-8144-047FD68F0926}" destId="{9D3F58C8-0517-4F85-A859-31B6E5BF9A7A}" srcOrd="0" destOrd="0" presId="urn:microsoft.com/office/officeart/2005/8/layout/process2"/>
    <dgm:cxn modelId="{067997E6-447F-45D7-91B9-57BE236E9337}" srcId="{D2EA0065-49C5-46F9-8068-502503ADF059}" destId="{1AC2EC59-D862-4444-ADD3-91013775061F}" srcOrd="3" destOrd="0" parTransId="{57C8C550-40F9-4BF8-8483-9484C780645C}" sibTransId="{C4255A23-4FC3-4CF9-A969-981E2A1E86B9}"/>
    <dgm:cxn modelId="{3F07A6FA-40C2-471A-A19D-8FCC87BC8656}" type="presOf" srcId="{C1A17EC1-691E-4438-9002-B1595108E919}" destId="{9FB33DDE-CFEB-48F0-92AE-F40B82534218}" srcOrd="1" destOrd="0" presId="urn:microsoft.com/office/officeart/2005/8/layout/process2"/>
    <dgm:cxn modelId="{18D8184B-BA41-4DD2-BEB1-11572FE38DBB}" type="presParOf" srcId="{91B01BB2-6A13-46C0-B1A3-0FF1D033BACB}" destId="{9D3F58C8-0517-4F85-A859-31B6E5BF9A7A}" srcOrd="0" destOrd="0" presId="urn:microsoft.com/office/officeart/2005/8/layout/process2"/>
    <dgm:cxn modelId="{F8BF2EDB-79C7-44E6-96AD-10C7EB235222}" type="presParOf" srcId="{91B01BB2-6A13-46C0-B1A3-0FF1D033BACB}" destId="{B2A633ED-E739-4AE7-B547-8E9817C612B1}" srcOrd="1" destOrd="0" presId="urn:microsoft.com/office/officeart/2005/8/layout/process2"/>
    <dgm:cxn modelId="{0A4CF973-0299-42B6-9914-0F96134E0B99}" type="presParOf" srcId="{B2A633ED-E739-4AE7-B547-8E9817C612B1}" destId="{419635FE-F51D-4776-8D12-DCB4FA1A756A}" srcOrd="0" destOrd="0" presId="urn:microsoft.com/office/officeart/2005/8/layout/process2"/>
    <dgm:cxn modelId="{5315B50D-207C-462C-ACB7-8CCB33CA55A1}" type="presParOf" srcId="{91B01BB2-6A13-46C0-B1A3-0FF1D033BACB}" destId="{ECF6C627-A25C-4906-B9DD-7148B72CF09F}" srcOrd="2" destOrd="0" presId="urn:microsoft.com/office/officeart/2005/8/layout/process2"/>
    <dgm:cxn modelId="{2CCFD282-8FBD-43C6-A73B-27906C288F29}" type="presParOf" srcId="{91B01BB2-6A13-46C0-B1A3-0FF1D033BACB}" destId="{ACD298DE-E6C2-41B4-9479-E105DF70EF33}" srcOrd="3" destOrd="0" presId="urn:microsoft.com/office/officeart/2005/8/layout/process2"/>
    <dgm:cxn modelId="{35E089DB-512B-416C-B693-22BD6BB24D37}" type="presParOf" srcId="{ACD298DE-E6C2-41B4-9479-E105DF70EF33}" destId="{9FB33DDE-CFEB-48F0-92AE-F40B82534218}" srcOrd="0" destOrd="0" presId="urn:microsoft.com/office/officeart/2005/8/layout/process2"/>
    <dgm:cxn modelId="{7F500C48-8694-4667-8CFA-7858C734F4B2}" type="presParOf" srcId="{91B01BB2-6A13-46C0-B1A3-0FF1D033BACB}" destId="{CC9112EF-EBAF-4542-9399-6C51AFAF12F0}" srcOrd="4" destOrd="0" presId="urn:microsoft.com/office/officeart/2005/8/layout/process2"/>
    <dgm:cxn modelId="{29F620E7-8866-455A-AD8F-F4ACE5B8370D}" type="presParOf" srcId="{91B01BB2-6A13-46C0-B1A3-0FF1D033BACB}" destId="{07CA7451-415F-44DD-9C05-3859AAE80C7D}" srcOrd="5" destOrd="0" presId="urn:microsoft.com/office/officeart/2005/8/layout/process2"/>
    <dgm:cxn modelId="{4FF1B11D-EA0A-4F19-A100-C0ACC1C76E7F}" type="presParOf" srcId="{07CA7451-415F-44DD-9C05-3859AAE80C7D}" destId="{2D5F346E-61B8-404C-AE24-F3ADE045258D}" srcOrd="0" destOrd="0" presId="urn:microsoft.com/office/officeart/2005/8/layout/process2"/>
    <dgm:cxn modelId="{6BA899C0-46C9-4FE6-89EC-472C5E1D73CE}" type="presParOf" srcId="{91B01BB2-6A13-46C0-B1A3-0FF1D033BACB}" destId="{76D33CFD-97A1-4D24-8664-A91DB44109DF}"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F58C8-0517-4F85-A859-31B6E5BF9A7A}">
      <dsp:nvSpPr>
        <dsp:cNvPr id="0" name=""/>
        <dsp:cNvSpPr/>
      </dsp:nvSpPr>
      <dsp:spPr>
        <a:xfrm>
          <a:off x="0" y="4233"/>
          <a:ext cx="3691078" cy="568506"/>
        </a:xfrm>
        <a:prstGeom prst="roundRect">
          <a:avLst>
            <a:gd name="adj" fmla="val 10000"/>
          </a:avLst>
        </a:prstGeom>
        <a:solidFill>
          <a:srgbClr val="24364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bg1"/>
              </a:solidFill>
              <a:latin typeface="Karla" pitchFamily="2" charset="0"/>
            </a:rPr>
            <a:t>Pus in the guttural pouches during infection</a:t>
          </a:r>
        </a:p>
      </dsp:txBody>
      <dsp:txXfrm>
        <a:off x="16651" y="20884"/>
        <a:ext cx="3657776" cy="535204"/>
      </dsp:txXfrm>
    </dsp:sp>
    <dsp:sp modelId="{B2A633ED-E739-4AE7-B547-8E9817C612B1}">
      <dsp:nvSpPr>
        <dsp:cNvPr id="0" name=""/>
        <dsp:cNvSpPr/>
      </dsp:nvSpPr>
      <dsp:spPr>
        <a:xfrm rot="5400000">
          <a:off x="1658408" y="597690"/>
          <a:ext cx="374260" cy="449112"/>
        </a:xfrm>
        <a:prstGeom prst="rightArrow">
          <a:avLst>
            <a:gd name="adj1" fmla="val 60000"/>
            <a:gd name="adj2" fmla="val 50000"/>
          </a:avLst>
        </a:prstGeom>
        <a:solidFill>
          <a:srgbClr val="FFC6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5400000">
        <a:off x="1710804" y="635116"/>
        <a:ext cx="269468" cy="261982"/>
      </dsp:txXfrm>
    </dsp:sp>
    <dsp:sp modelId="{ECF6C627-A25C-4906-B9DD-7148B72CF09F}">
      <dsp:nvSpPr>
        <dsp:cNvPr id="0" name=""/>
        <dsp:cNvSpPr/>
      </dsp:nvSpPr>
      <dsp:spPr>
        <a:xfrm>
          <a:off x="0" y="1071752"/>
          <a:ext cx="3691078" cy="842194"/>
        </a:xfrm>
        <a:prstGeom prst="roundRect">
          <a:avLst>
            <a:gd name="adj" fmla="val 10000"/>
          </a:avLst>
        </a:prstGeom>
        <a:solidFill>
          <a:srgbClr val="24364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Karla" pitchFamily="2" charset="0"/>
            </a:rPr>
            <a:t>Failure to clear pus from guttural pouches during recovery</a:t>
          </a:r>
        </a:p>
      </dsp:txBody>
      <dsp:txXfrm>
        <a:off x="24667" y="1096419"/>
        <a:ext cx="3641744" cy="792860"/>
      </dsp:txXfrm>
    </dsp:sp>
    <dsp:sp modelId="{ACD298DE-E6C2-41B4-9479-E105DF70EF33}">
      <dsp:nvSpPr>
        <dsp:cNvPr id="0" name=""/>
        <dsp:cNvSpPr/>
      </dsp:nvSpPr>
      <dsp:spPr>
        <a:xfrm rot="5400000">
          <a:off x="1658408" y="1938898"/>
          <a:ext cx="374260" cy="449112"/>
        </a:xfrm>
        <a:prstGeom prst="rightArrow">
          <a:avLst>
            <a:gd name="adj1" fmla="val 60000"/>
            <a:gd name="adj2" fmla="val 50000"/>
          </a:avLst>
        </a:prstGeom>
        <a:solidFill>
          <a:srgbClr val="FFC6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5400000">
        <a:off x="1710804" y="1976324"/>
        <a:ext cx="269468" cy="261982"/>
      </dsp:txXfrm>
    </dsp:sp>
    <dsp:sp modelId="{CC9112EF-EBAF-4542-9399-6C51AFAF12F0}">
      <dsp:nvSpPr>
        <dsp:cNvPr id="0" name=""/>
        <dsp:cNvSpPr/>
      </dsp:nvSpPr>
      <dsp:spPr>
        <a:xfrm>
          <a:off x="0" y="2412961"/>
          <a:ext cx="3691078" cy="998026"/>
        </a:xfrm>
        <a:prstGeom prst="roundRect">
          <a:avLst>
            <a:gd name="adj" fmla="val 10000"/>
          </a:avLst>
        </a:prstGeom>
        <a:solidFill>
          <a:srgbClr val="24364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Karla" pitchFamily="2" charset="0"/>
            </a:rPr>
            <a:t>Chondroid formation </a:t>
          </a:r>
        </a:p>
        <a:p>
          <a:pPr marL="0" lvl="0" indent="0" algn="ctr" defTabSz="889000">
            <a:lnSpc>
              <a:spcPct val="90000"/>
            </a:lnSpc>
            <a:spcBef>
              <a:spcPct val="0"/>
            </a:spcBef>
            <a:spcAft>
              <a:spcPct val="35000"/>
            </a:spcAft>
            <a:buNone/>
          </a:pPr>
          <a:r>
            <a:rPr lang="en-GB" sz="2000" kern="1200" dirty="0">
              <a:latin typeface="Karla" pitchFamily="2" charset="0"/>
            </a:rPr>
            <a:t>Pus solidifies into hard ‘cheesy’ balls</a:t>
          </a:r>
        </a:p>
      </dsp:txBody>
      <dsp:txXfrm>
        <a:off x="29231" y="2442192"/>
        <a:ext cx="3632616" cy="939564"/>
      </dsp:txXfrm>
    </dsp:sp>
    <dsp:sp modelId="{07CA7451-415F-44DD-9C05-3859AAE80C7D}">
      <dsp:nvSpPr>
        <dsp:cNvPr id="0" name=""/>
        <dsp:cNvSpPr/>
      </dsp:nvSpPr>
      <dsp:spPr>
        <a:xfrm rot="5400000">
          <a:off x="1658408" y="3435938"/>
          <a:ext cx="374260" cy="449112"/>
        </a:xfrm>
        <a:prstGeom prst="rightArrow">
          <a:avLst>
            <a:gd name="adj1" fmla="val 60000"/>
            <a:gd name="adj2" fmla="val 50000"/>
          </a:avLst>
        </a:prstGeom>
        <a:solidFill>
          <a:srgbClr val="FFC6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5400000">
        <a:off x="1710804" y="3473364"/>
        <a:ext cx="269468" cy="261982"/>
      </dsp:txXfrm>
    </dsp:sp>
    <dsp:sp modelId="{76D33CFD-97A1-4D24-8664-A91DB44109DF}">
      <dsp:nvSpPr>
        <dsp:cNvPr id="0" name=""/>
        <dsp:cNvSpPr/>
      </dsp:nvSpPr>
      <dsp:spPr>
        <a:xfrm>
          <a:off x="0" y="3910001"/>
          <a:ext cx="3691078" cy="998026"/>
        </a:xfrm>
        <a:prstGeom prst="roundRect">
          <a:avLst>
            <a:gd name="adj" fmla="val 10000"/>
          </a:avLst>
        </a:prstGeom>
        <a:solidFill>
          <a:srgbClr val="24364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Karla" pitchFamily="2" charset="0"/>
            </a:rPr>
            <a:t>Horse appears to have recovered but is actually still infected</a:t>
          </a:r>
        </a:p>
      </dsp:txBody>
      <dsp:txXfrm>
        <a:off x="29231" y="3939232"/>
        <a:ext cx="3632616" cy="9395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E6496-E982-454A-A0C2-66D80CBDE32D}" type="datetimeFigureOut">
              <a:rPr lang="en-GB" smtClean="0"/>
              <a:t>09/10/2023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F2E679-C6FF-44EF-A2FF-9C56C718744F}" type="slidenum">
              <a:rPr lang="en-GB" smtClean="0"/>
              <a:t>‹#›</a:t>
            </a:fld>
            <a:endParaRPr lang="en-GB"/>
          </a:p>
        </p:txBody>
      </p:sp>
    </p:spTree>
    <p:extLst>
      <p:ext uri="{BB962C8B-B14F-4D97-AF65-F5344CB8AC3E}">
        <p14:creationId xmlns:p14="http://schemas.microsoft.com/office/powerpoint/2010/main" val="1766124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099/mgen.0.00052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1</a:t>
            </a:fld>
            <a:endParaRPr lang="en-GB"/>
          </a:p>
        </p:txBody>
      </p:sp>
    </p:spTree>
    <p:extLst>
      <p:ext uri="{BB962C8B-B14F-4D97-AF65-F5344CB8AC3E}">
        <p14:creationId xmlns:p14="http://schemas.microsoft.com/office/powerpoint/2010/main" val="2426754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Carriers are believed to be a key reason that Strangles remains endemic in the UK.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Ensuring horses that go through the disease are routinely tested </a:t>
            </a:r>
            <a:r>
              <a:rPr lang="en-GB" b="1" u="sng" dirty="0"/>
              <a:t>after</a:t>
            </a:r>
            <a:r>
              <a:rPr lang="en-GB" dirty="0"/>
              <a:t> their recovery and treated if they are found to be developing chondroids is absolutely key to tackling the spread of the disease.</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11</a:t>
            </a:fld>
            <a:endParaRPr lang="en-GB"/>
          </a:p>
        </p:txBody>
      </p:sp>
    </p:spTree>
    <p:extLst>
      <p:ext uri="{BB962C8B-B14F-4D97-AF65-F5344CB8AC3E}">
        <p14:creationId xmlns:p14="http://schemas.microsoft.com/office/powerpoint/2010/main" val="3497760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improved understanding of the disease and appropriate hygiene and biosecurity measures and the identification, treatment and prevention of carriers, Strangles is eradicable. The Stamp Out Strangles pledge includes a commitment to ensure your horse does not become a carrier after infection so the risk of future outbreaks from that infection are eradicated.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Redwings Strangles survey in 2016 revealed that 80% of horse owners would be likely or very likely to want to choose a yard that screened new horses for Strangles, although only 13% reported that their current yard had a screening policy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Improved changes in yard management with regards to Strangles has a positive knock on effect to yard owners and livery clients as well as horse health.</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12</a:t>
            </a:fld>
            <a:endParaRPr lang="en-GB"/>
          </a:p>
        </p:txBody>
      </p:sp>
    </p:spTree>
    <p:extLst>
      <p:ext uri="{BB962C8B-B14F-4D97-AF65-F5344CB8AC3E}">
        <p14:creationId xmlns:p14="http://schemas.microsoft.com/office/powerpoint/2010/main" val="3536728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disease process is the subject of ongoing research (latest veterinary advice with updated info from the 2018 consensus statement – see reference slide) but we know that a horse will go through a period of incubation before showing signs of disease and then either developing complications (20%) or recovering with some level of immunity (to that strain) but may be susceptible to others.</a:t>
            </a:r>
          </a:p>
          <a:p>
            <a:endParaRPr lang="en-GB" dirty="0"/>
          </a:p>
          <a:p>
            <a:pPr lvl="0">
              <a:defRPr/>
            </a:pPr>
            <a:r>
              <a:rPr lang="en-GB" b="1" dirty="0"/>
              <a:t>Incubation length </a:t>
            </a:r>
            <a:r>
              <a:rPr lang="en-GB" dirty="0"/>
              <a:t>is important for determining how long is needed to quarantine as a precaution against spread of disease. In this time any infected horses should have begun to show signs. Healthy horses go through a slightly longer incubation period than immuno-compromised horses –this can be as long as 21 days so the previous advice of 14 day quarantine is no longer advisable. Horses exposed to higher doses of S. equi usually have shorter incubation periods and may develop more severe disease.</a:t>
            </a:r>
          </a:p>
          <a:p>
            <a:pPr lvl="0">
              <a:defRPr/>
            </a:pPr>
            <a:endParaRPr lang="en-GB" dirty="0"/>
          </a:p>
          <a:p>
            <a:r>
              <a:rPr lang="en-GB" dirty="0"/>
              <a:t>Like many illnesses affecting humans, horses with Strangles can be infectious to other horses </a:t>
            </a:r>
            <a:r>
              <a:rPr lang="en-GB" b="1" dirty="0"/>
              <a:t>before and after </a:t>
            </a:r>
            <a:r>
              <a:rPr lang="en-GB" dirty="0"/>
              <a:t>clinical signs have developed which is why we can’t rely on signs of illness to prevent outbreaks spreading. An apparently recovered horse can be a source of infection for up to 8 weeks after clinical signs have resolved as residual abscess material drains from the guttural pouches. Carriers can persistently shed S. equi for much longer.</a:t>
            </a:r>
          </a:p>
          <a:p>
            <a:endParaRPr lang="en-GB" dirty="0"/>
          </a:p>
          <a:p>
            <a:r>
              <a:rPr lang="en-GB" dirty="0"/>
              <a:t>Approximately 75% of outbreaks will have horses that become carriers if not appropriately screened and treated post-outbreak. They can continue to harbour infection for months or years. Carriers can be identified through post outbreak screening procedures allowing for additional treatment to free the horse from infection. </a:t>
            </a:r>
          </a:p>
          <a:p>
            <a:endParaRPr lang="en-GB" dirty="0"/>
          </a:p>
          <a:p>
            <a:r>
              <a:rPr lang="en-GB" dirty="0"/>
              <a:t>The first ‘sign’ of Strangles is fever (as mentioned previously) the latest research reports that the horse is usually infectious 2-3 days following the onset of fever. By taking rectal temperatures regularly, especially after mixing with unknown horses, and putting horses into precautionary quarantine to prevent contact and sharing of equipment, it’s possible to catch a Strangles case early and prevent the spread of disease.  </a:t>
            </a:r>
          </a:p>
          <a:p>
            <a:endParaRPr lang="en-GB" dirty="0"/>
          </a:p>
          <a:p>
            <a:r>
              <a:rPr lang="en-GB" dirty="0"/>
              <a:t>Knowing your own horse’s normal resting temperature is a step you can take today. By knowing your horse’s normal, it will be easier to spot a spike in temperature.</a:t>
            </a:r>
          </a:p>
        </p:txBody>
      </p:sp>
      <p:sp>
        <p:nvSpPr>
          <p:cNvPr id="4" name="Slide Number Placeholder 3"/>
          <p:cNvSpPr>
            <a:spLocks noGrp="1"/>
          </p:cNvSpPr>
          <p:nvPr>
            <p:ph type="sldNum" sz="quarter" idx="5"/>
          </p:nvPr>
        </p:nvSpPr>
        <p:spPr/>
        <p:txBody>
          <a:bodyPr/>
          <a:lstStyle/>
          <a:p>
            <a:fld id="{B0F2E679-C6FF-44EF-A2FF-9C56C718744F}" type="slidenum">
              <a:rPr lang="en-GB" smtClean="0"/>
              <a:t>14</a:t>
            </a:fld>
            <a:endParaRPr lang="en-GB"/>
          </a:p>
        </p:txBody>
      </p:sp>
    </p:spTree>
    <p:extLst>
      <p:ext uri="{BB962C8B-B14F-4D97-AF65-F5344CB8AC3E}">
        <p14:creationId xmlns:p14="http://schemas.microsoft.com/office/powerpoint/2010/main" val="1572086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More advanced signs of Strangles can be dramatic and the severity of the disease varies greatly depending on the horse’s immune status.</a:t>
            </a:r>
          </a:p>
          <a:p>
            <a:endParaRPr lang="en-US" dirty="0">
              <a:latin typeface="Arial" panose="020B0604020202020204" pitchFamily="34" charset="0"/>
            </a:endParaRPr>
          </a:p>
          <a:p>
            <a:r>
              <a:rPr lang="en-US" dirty="0">
                <a:latin typeface="Arial" panose="020B0604020202020204" pitchFamily="34" charset="0"/>
              </a:rPr>
              <a:t>Clinical signs include, acute onset of fever 3- 4 days after exposure followed by depression, anorexia, swelling and abscessation of lymph nodes in the head, labored breathing and problems swallowing linked to the developing abscesses. </a:t>
            </a:r>
          </a:p>
          <a:p>
            <a:endParaRPr lang="en-US" dirty="0">
              <a:latin typeface="Arial" panose="020B0604020202020204" pitchFamily="34" charset="0"/>
            </a:endParaRPr>
          </a:p>
          <a:p>
            <a:r>
              <a:rPr lang="en-US" dirty="0">
                <a:latin typeface="Arial" panose="020B0604020202020204" pitchFamily="34" charset="0"/>
              </a:rPr>
              <a:t>Strangles, so called because swollen lymph nodes have been known to asphyxiate some horses. </a:t>
            </a:r>
          </a:p>
          <a:p>
            <a:r>
              <a:rPr lang="en-US" dirty="0">
                <a:latin typeface="Arial" panose="020B0604020202020204" pitchFamily="34" charset="0"/>
              </a:rPr>
              <a:t>Although relatively rare to be fatal in this way, is very important to nurse carefully to monitor breathing and encourage feeding.</a:t>
            </a:r>
          </a:p>
          <a:p>
            <a:endParaRPr lang="en-US" dirty="0">
              <a:latin typeface="Arial" panose="020B0604020202020204" pitchFamily="34" charset="0"/>
            </a:endParaRPr>
          </a:p>
          <a:p>
            <a:r>
              <a:rPr lang="en-US" dirty="0">
                <a:latin typeface="Arial" panose="020B0604020202020204" pitchFamily="34" charset="0"/>
              </a:rPr>
              <a:t>Pus is difficult to clean. It is thick, takes time for disinfectant to penetrate and can be hard to spot in the environment.</a:t>
            </a:r>
          </a:p>
          <a:p>
            <a:endParaRPr lang="en-US" dirty="0">
              <a:latin typeface="Arial" panose="020B0604020202020204" pitchFamily="34" charset="0"/>
            </a:endParaRPr>
          </a:p>
          <a:p>
            <a:r>
              <a:rPr lang="en-US" dirty="0">
                <a:latin typeface="Arial" panose="020B0604020202020204" pitchFamily="34" charset="0"/>
              </a:rPr>
              <a:t>Nasal discharge generally occurs and persists for 2-3 weeks – most of this pus is from abscesses that burst into the guttural pouches and drain into the pharynx when the horse’s head is lowered and then down the nasal passage.</a:t>
            </a:r>
          </a:p>
          <a:p>
            <a:endParaRPr lang="en-US" dirty="0">
              <a:latin typeface="Arial" panose="020B0604020202020204" pitchFamily="34" charset="0"/>
            </a:endParaRPr>
          </a:p>
          <a:p>
            <a:r>
              <a:rPr lang="en-US" dirty="0">
                <a:latin typeface="Arial" panose="020B0604020202020204" pitchFamily="34" charset="0"/>
              </a:rPr>
              <a:t>A 2021 study from the Surveillance of Equine Strangles network reported that abscesses were less frequently noted by vets, the authors suggested this may be because owners are calling their vet in the earlier stages of infection – prior to the development of abscesses which is a good sign that infection is being caught earlier with less chance for transmission.</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15</a:t>
            </a:fld>
            <a:endParaRPr lang="en-GB"/>
          </a:p>
        </p:txBody>
      </p:sp>
    </p:spTree>
    <p:extLst>
      <p:ext uri="{BB962C8B-B14F-4D97-AF65-F5344CB8AC3E}">
        <p14:creationId xmlns:p14="http://schemas.microsoft.com/office/powerpoint/2010/main" val="367812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Quarantine can protect yards from horses who are incubating disease, but screening for Strangles carriers or horses in the recovery phase is still needed. </a:t>
            </a:r>
          </a:p>
          <a:p>
            <a:r>
              <a:rPr lang="en-GB" dirty="0"/>
              <a:t>The same tests are used in an outbreak situation but might need to be interpreted differently to identify infected horses.</a:t>
            </a:r>
          </a:p>
          <a:p>
            <a:endParaRPr lang="en-GB" dirty="0"/>
          </a:p>
          <a:p>
            <a:r>
              <a:rPr lang="en-GB" dirty="0"/>
              <a:t>Unlike many tests that are conducted primarily to identify what a patient is suffering from, tests for Strangles are not only used in sick horses but more commonly on outwardly healthy horses to identify carriers. Between January 2020 and December 2021 just over one third of horses that had laboratory diagnoses of Strangles were sub-clinical, meaning they showed no symptoms, and were identified through post outbreak screening or the Strangles blood test.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16</a:t>
            </a:fld>
            <a:endParaRPr lang="en-GB"/>
          </a:p>
        </p:txBody>
      </p:sp>
    </p:spTree>
    <p:extLst>
      <p:ext uri="{BB962C8B-B14F-4D97-AF65-F5344CB8AC3E}">
        <p14:creationId xmlns:p14="http://schemas.microsoft.com/office/powerpoint/2010/main" val="2392353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Physical examination is a good place to start with identifying Strangles, however, without laboratory diagnosis there will be no confirmation that the horse is truly affected by the bacteria that causes Strangles. A few other infectious diseases of horses present with similar clinical signs to Strangles (fever, nasal discharge, depression), so further testing is highly advisable to make sure vets are treating the right disease in the right manner.</a:t>
            </a:r>
          </a:p>
          <a:p>
            <a:endParaRPr lang="en-GB" dirty="0"/>
          </a:p>
          <a:p>
            <a:r>
              <a:rPr lang="en-GB" dirty="0"/>
              <a:t>Swabs are the easiest sample to take from a horse, whether it’s a nasal swab, a nasopharyngeal swab (which reaches to the back of the horse’s nasal cavity) or a swab of an open abscess. Although swabs are the easiest sample to take they must be used at the correct time during the illness. If a horse is very early on in the disease and not yet shedding bacteria into the nasal cavity, you may end up with a false negative result, as the swab won’t have picked up bacteria. Similarly swabs are the least reliable way to test carriers because carriers intermittently shed bacteria from their guttural pouches, so again, the swab may not collect any bacteria at the time of swabbing. </a:t>
            </a:r>
          </a:p>
          <a:p>
            <a:endParaRPr lang="en-GB" dirty="0"/>
          </a:p>
          <a:p>
            <a:r>
              <a:rPr lang="en-GB" dirty="0"/>
              <a:t>Guttural pouch endoscopy is considered the gold standard for detecting carrier horses and in post outbreak screening – it allows a vet to take samples from directly inside the guttural pouch to be sent away for testing, as well as being able to visually examine the inside of the pouch to check for chondroids, draining abscesses or inflammation.</a:t>
            </a:r>
          </a:p>
          <a:p>
            <a:endParaRPr lang="en-GB" dirty="0"/>
          </a:p>
          <a:p>
            <a:r>
              <a:rPr lang="en-GB" dirty="0"/>
              <a:t>Blood tests can tell us if a horse has Strangles antibodies circulating in their system. </a:t>
            </a:r>
          </a:p>
          <a:p>
            <a:r>
              <a:rPr lang="en-GB" dirty="0"/>
              <a:t>During post outbreak screening to confirm a horse is free from Strangles guttural pouch endoscopy is the most efficient approach. If using nasopharyngeal swabs a vet must visit the yard three times, </a:t>
            </a:r>
            <a:r>
              <a:rPr lang="en-GB" b="0" dirty="0"/>
              <a:t>seven days apart</a:t>
            </a:r>
            <a:r>
              <a:rPr lang="en-GB" dirty="0"/>
              <a:t>, swab the horse each time and each swab must come back negative. If a swab comes back positive the vet should use guttural pouch endoscopy to visually assess the guttural pouches and treat the horse further.  Whereas with guttural pouch endoscopy a vet will come and scope the horse and sample directly from the pouches where any residual bacteria may be ‘hiding’. If the sample comes back negative then the horse is declared free from Strangles after that one visit. If it comes back positive then further treatment will be required.</a:t>
            </a:r>
          </a:p>
          <a:p>
            <a:r>
              <a:rPr lang="en-GB" dirty="0"/>
              <a:t>During post outbreak screening guttural pouch endoscopy is also no less intrusive than swabbing and in fact scoping can be preferable for the horse. </a:t>
            </a:r>
          </a:p>
          <a:p>
            <a:endParaRPr lang="en-GB" dirty="0"/>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17</a:t>
            </a:fld>
            <a:endParaRPr lang="en-GB"/>
          </a:p>
        </p:txBody>
      </p:sp>
    </p:spTree>
    <p:extLst>
      <p:ext uri="{BB962C8B-B14F-4D97-AF65-F5344CB8AC3E}">
        <p14:creationId xmlns:p14="http://schemas.microsoft.com/office/powerpoint/2010/main" val="813654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auto plays**</a:t>
            </a:r>
          </a:p>
          <a:p>
            <a:r>
              <a:rPr lang="en-GB" dirty="0"/>
              <a:t>It is possible to prevent Strangles from entering premises through quarantine and screening procedures – and continuous vigilance is required.</a:t>
            </a:r>
          </a:p>
          <a:p>
            <a:endParaRPr lang="en-GB" dirty="0"/>
          </a:p>
          <a:p>
            <a:r>
              <a:rPr lang="en-GB" dirty="0"/>
              <a:t>If carriers are identified, the good news is, Strangles can be eliminated from a premises. This requires planning and effort and close involvement with your vets but it can be done! It’s often found that once a yard has suffered from an outbreak, they are incentivised to bring in new responsible measures and livery clients become more motivated in these circumstances. </a:t>
            </a:r>
          </a:p>
          <a:p>
            <a:endParaRPr lang="en-GB" dirty="0"/>
          </a:p>
          <a:p>
            <a:pPr lvl="0">
              <a:defRPr/>
            </a:pPr>
            <a:r>
              <a:rPr lang="en-GB" dirty="0"/>
              <a:t>**Promote the benefits of involving vets when yards are deciding their screening protocol to talk through pros and cons of the approach and the practicalities in relation to their own facilities and circumstances**</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18</a:t>
            </a:fld>
            <a:endParaRPr lang="en-GB"/>
          </a:p>
        </p:txBody>
      </p:sp>
    </p:spTree>
    <p:extLst>
      <p:ext uri="{BB962C8B-B14F-4D97-AF65-F5344CB8AC3E}">
        <p14:creationId xmlns:p14="http://schemas.microsoft.com/office/powerpoint/2010/main" val="2872610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9293A"/>
                </a:solidFill>
                <a:effectLst/>
                <a:latin typeface="Lato" panose="020F0502020204030203" pitchFamily="34" charset="0"/>
              </a:rPr>
              <a:t>The use of blood tests as a screening test for chronic carriers has become commonplace (Waller, 2014). </a:t>
            </a:r>
            <a:endParaRPr lang="en-GB" b="1" dirty="0"/>
          </a:p>
          <a:p>
            <a:endParaRPr lang="en-GB" b="1" dirty="0"/>
          </a:p>
          <a:p>
            <a:r>
              <a:rPr lang="en-GB" b="1" dirty="0"/>
              <a:t>When used to screen horses with an unknown clinical history two sampling events two weeks apart can be used</a:t>
            </a:r>
            <a:r>
              <a:rPr lang="en-GB" dirty="0"/>
              <a:t>, this is called paired testing. Paired testing allows us to see whether antibody levels are rising, falling or consistent giving us much more information than results from a single sampling event. </a:t>
            </a:r>
          </a:p>
          <a:p>
            <a:endParaRPr lang="en-GB" dirty="0"/>
          </a:p>
          <a:p>
            <a:r>
              <a:rPr lang="en-GB" dirty="0"/>
              <a:t>This is because it can take two weeks for a newly infected horse to begin to produce antibodies, so quarantine is still a key part of the testing process. </a:t>
            </a:r>
          </a:p>
          <a:p>
            <a:endParaRPr lang="en-GB" dirty="0"/>
          </a:p>
          <a:p>
            <a:r>
              <a:rPr lang="en-GB" dirty="0"/>
              <a:t>Depending on blood test results, such as stable high/positive antibody levels or rising antibody levels, a horse may require guttural pouch endoscopy to provide a specific answer as to whether the horse is infected or not.</a:t>
            </a:r>
          </a:p>
          <a:p>
            <a:pPr algn="l"/>
            <a:endParaRPr lang="en-GB" b="0" i="0" dirty="0">
              <a:solidFill>
                <a:srgbClr val="29293A"/>
              </a:solidFill>
              <a:effectLst/>
              <a:latin typeface="Lato" panose="020F0502020204030203" pitchFamily="34" charset="0"/>
            </a:endParaRPr>
          </a:p>
          <a:p>
            <a:pPr algn="l"/>
            <a:r>
              <a:rPr lang="en-GB" b="0" i="0" dirty="0">
                <a:solidFill>
                  <a:srgbClr val="29293A"/>
                </a:solidFill>
                <a:effectLst/>
                <a:latin typeface="Lato" panose="020F0502020204030203" pitchFamily="34" charset="0"/>
              </a:rPr>
              <a:t>NEW CONTENT</a:t>
            </a:r>
          </a:p>
          <a:p>
            <a:pPr algn="l"/>
            <a:endParaRPr lang="en-GB" b="0" i="0" dirty="0">
              <a:solidFill>
                <a:srgbClr val="29293A"/>
              </a:solidFill>
              <a:effectLst/>
              <a:latin typeface="Lato" panose="020F0502020204030203" pitchFamily="34" charset="0"/>
            </a:endParaRPr>
          </a:p>
          <a:p>
            <a:pPr algn="l"/>
            <a:r>
              <a:rPr lang="en-GB" b="0" i="0" dirty="0">
                <a:solidFill>
                  <a:srgbClr val="29293A"/>
                </a:solidFill>
                <a:effectLst/>
                <a:latin typeface="Lato" panose="020F0502020204030203" pitchFamily="34" charset="0"/>
              </a:rPr>
              <a:t>However, with long term carriers (&gt;10 months after recovery), the blood test appears to become less reliable as not all horses maintain high concentrations of antibodies to S. </a:t>
            </a:r>
            <a:r>
              <a:rPr lang="en-GB" b="0" i="0" dirty="0" err="1">
                <a:solidFill>
                  <a:srgbClr val="29293A"/>
                </a:solidFill>
                <a:effectLst/>
                <a:latin typeface="Lato" panose="020F0502020204030203" pitchFamily="34" charset="0"/>
              </a:rPr>
              <a:t>equi</a:t>
            </a:r>
            <a:r>
              <a:rPr lang="en-GB" b="0" i="0" dirty="0">
                <a:solidFill>
                  <a:srgbClr val="29293A"/>
                </a:solidFill>
                <a:effectLst/>
                <a:latin typeface="Lato" panose="020F0502020204030203" pitchFamily="34" charset="0"/>
              </a:rPr>
              <a:t>, even if there is persistent infection within the guttural pouches. </a:t>
            </a:r>
          </a:p>
          <a:p>
            <a:pPr algn="l"/>
            <a:endParaRPr lang="en-GB" b="0" i="0" dirty="0">
              <a:solidFill>
                <a:srgbClr val="29293A"/>
              </a:solidFill>
              <a:effectLst/>
              <a:latin typeface="Lato" panose="020F0502020204030203" pitchFamily="34" charset="0"/>
            </a:endParaRPr>
          </a:p>
          <a:p>
            <a:pPr algn="l"/>
            <a:r>
              <a:rPr lang="en-GB" b="0" i="0" dirty="0">
                <a:solidFill>
                  <a:srgbClr val="29293A"/>
                </a:solidFill>
                <a:effectLst/>
                <a:latin typeface="Lato" panose="020F0502020204030203" pitchFamily="34" charset="0"/>
              </a:rPr>
              <a:t>While comparing results of ELISA and PCR tests over-simplifies the challenges of detecting carriers that present a risk for transmission of infection, these recent investigations of the dual antigen </a:t>
            </a:r>
            <a:r>
              <a:rPr lang="en-GB" b="0" i="0" dirty="0" err="1">
                <a:solidFill>
                  <a:srgbClr val="29293A"/>
                </a:solidFill>
                <a:effectLst/>
                <a:latin typeface="Lato" panose="020F0502020204030203" pitchFamily="34" charset="0"/>
              </a:rPr>
              <a:t>iELISA</a:t>
            </a:r>
            <a:r>
              <a:rPr lang="en-GB" b="0" i="0" dirty="0">
                <a:solidFill>
                  <a:srgbClr val="29293A"/>
                </a:solidFill>
                <a:effectLst/>
                <a:latin typeface="Lato" panose="020F0502020204030203" pitchFamily="34" charset="0"/>
              </a:rPr>
              <a:t> in detecting chronic carriers have highlighted the misguided inference of some laboratories and clinicians in definitively confirming the absence of a carrier state based solely on a single or paired negative </a:t>
            </a:r>
            <a:r>
              <a:rPr lang="en-GB" b="0" i="0" dirty="0" err="1">
                <a:solidFill>
                  <a:srgbClr val="29293A"/>
                </a:solidFill>
                <a:effectLst/>
                <a:latin typeface="Lato" panose="020F0502020204030203" pitchFamily="34" charset="0"/>
              </a:rPr>
              <a:t>iELISA</a:t>
            </a:r>
            <a:r>
              <a:rPr lang="en-GB" b="0" i="0" dirty="0">
                <a:solidFill>
                  <a:srgbClr val="29293A"/>
                </a:solidFill>
                <a:effectLst/>
                <a:latin typeface="Lato" panose="020F0502020204030203" pitchFamily="34" charset="0"/>
              </a:rPr>
              <a:t> result. Identification of carriers is not ‘black and white’, and factors such as how carriers are being defined, clinical and outbreak history, use of antimicrobials, individual response to infection and immunity have to be considered, alongside recognising the potential for genetic variability of carrier strains.</a:t>
            </a:r>
          </a:p>
          <a:p>
            <a:pPr algn="l"/>
            <a:endParaRPr lang="en-GB" b="0" i="0" dirty="0">
              <a:solidFill>
                <a:srgbClr val="29293A"/>
              </a:solidFill>
              <a:effectLst/>
              <a:latin typeface="Lato" panose="020F0502020204030203" pitchFamily="34" charset="0"/>
            </a:endParaRPr>
          </a:p>
          <a:p>
            <a:pPr algn="l"/>
            <a:r>
              <a:rPr lang="en-GB" b="0" i="0" dirty="0">
                <a:solidFill>
                  <a:srgbClr val="29293A"/>
                </a:solidFill>
                <a:effectLst/>
                <a:latin typeface="Lato" panose="020F0502020204030203" pitchFamily="34" charset="0"/>
              </a:rPr>
              <a:t>Subject to these limitations, the </a:t>
            </a:r>
            <a:r>
              <a:rPr lang="en-GB" b="0" i="0" dirty="0" err="1">
                <a:solidFill>
                  <a:srgbClr val="29293A"/>
                </a:solidFill>
                <a:effectLst/>
                <a:latin typeface="Lato" panose="020F0502020204030203" pitchFamily="34" charset="0"/>
              </a:rPr>
              <a:t>iELISA</a:t>
            </a:r>
            <a:r>
              <a:rPr lang="en-GB" b="0" i="0" dirty="0">
                <a:solidFill>
                  <a:srgbClr val="29293A"/>
                </a:solidFill>
                <a:effectLst/>
                <a:latin typeface="Lato" panose="020F0502020204030203" pitchFamily="34" charset="0"/>
              </a:rPr>
              <a:t> remains a useful tool on both a population and single horse basis albeit that it may miss some long-term carriers (Pringle et al, 2020). It would be preferable for all potential carriers to be examined by guttural pouch endoscopy and sampling, but as this is unlikely to happen in practice and the use of serology remains a useful tool as long as limitations are understood by veterinary surgeons and yard owners.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2E679-C6FF-44EF-A2FF-9C56C71874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734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GB" dirty="0"/>
              <a:t>Strangles patients benefit enormously from compassionate nursing care alongside clinical treatment whilst they are in quarantine.</a:t>
            </a:r>
          </a:p>
          <a:p>
            <a:pPr lvl="0">
              <a:defRPr/>
            </a:pPr>
            <a:r>
              <a:rPr lang="en-GB" dirty="0"/>
              <a:t>Remember to keep all your medical and treatment supplies </a:t>
            </a:r>
            <a:r>
              <a:rPr lang="en-GB" b="1" dirty="0"/>
              <a:t>within</a:t>
            </a:r>
            <a:r>
              <a:rPr lang="en-GB" b="0" dirty="0"/>
              <a:t> the quarantined area.</a:t>
            </a:r>
            <a:endParaRPr lang="en-GB" dirty="0"/>
          </a:p>
          <a:p>
            <a:pPr lvl="0">
              <a:defRPr/>
            </a:pPr>
            <a:endParaRPr lang="en-GB" dirty="0"/>
          </a:p>
          <a:p>
            <a:pPr lvl="0">
              <a:defRPr/>
            </a:pPr>
            <a:r>
              <a:rPr lang="en-GB" dirty="0"/>
              <a:t>Treatment includes:</a:t>
            </a:r>
          </a:p>
          <a:p>
            <a:pPr lvl="0">
              <a:defRPr/>
            </a:pPr>
            <a:r>
              <a:rPr lang="en-GB" dirty="0"/>
              <a:t>Cleaning of any abscesses, pain medication and possibly antibiotics. In most cases horses will not require antibiotics, and the latest guidelines suggest limiting the use of antibiotics in Strangles cases as they can in fact prolong the course of the infection and prevent the horse from developing antibodies/protection to the bacteria. There is also early evidence of mutations in penicillin binding proteins, suggesting that S. equi may be evolving towards decreased susceptibility.</a:t>
            </a:r>
          </a:p>
          <a:p>
            <a:pPr lvl="0">
              <a:defRPr/>
            </a:pPr>
            <a:endParaRPr lang="en-GB" dirty="0"/>
          </a:p>
          <a:p>
            <a:pPr lvl="0">
              <a:defRPr/>
            </a:pPr>
            <a:r>
              <a:rPr lang="en-GB" dirty="0"/>
              <a:t>Whilst nursing the horse, make sure to monitor them closely to quickly pick up on any deterioration and complications that may be arising.</a:t>
            </a:r>
          </a:p>
          <a:p>
            <a:pPr lvl="0">
              <a:defRPr/>
            </a:pPr>
            <a:r>
              <a:rPr lang="en-GB" dirty="0"/>
              <a:t>  </a:t>
            </a:r>
          </a:p>
          <a:p>
            <a:pPr lvl="0">
              <a:defRPr/>
            </a:pPr>
            <a:r>
              <a:rPr lang="en-GB" dirty="0"/>
              <a:t>Good biosecurity should give owners confidence to actively care for and monitor their horse… we will come on to that soon. </a:t>
            </a:r>
          </a:p>
          <a:p>
            <a:pPr lvl="0">
              <a:defRPr/>
            </a:pPr>
            <a:endParaRPr lang="en-GB" dirty="0"/>
          </a:p>
          <a:p>
            <a:pPr lvl="0">
              <a:defRPr/>
            </a:pPr>
            <a:endParaRPr lang="en-GB" dirty="0"/>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21</a:t>
            </a:fld>
            <a:endParaRPr lang="en-GB"/>
          </a:p>
        </p:txBody>
      </p:sp>
    </p:spTree>
    <p:extLst>
      <p:ext uri="{BB962C8B-B14F-4D97-AF65-F5344CB8AC3E}">
        <p14:creationId xmlns:p14="http://schemas.microsoft.com/office/powerpoint/2010/main" val="2059811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GB" dirty="0"/>
              <a:t>The main message is to remember horse welfare when isolating sick horses. </a:t>
            </a:r>
          </a:p>
          <a:p>
            <a:pPr lvl="0">
              <a:defRPr/>
            </a:pPr>
            <a:r>
              <a:rPr lang="en-GB" dirty="0"/>
              <a:t>If possible, use stable safe mirrors to keep other companions in view of the horse, but they must not able to touch or share equipment or water.</a:t>
            </a:r>
          </a:p>
          <a:p>
            <a:pPr lvl="0">
              <a:defRPr/>
            </a:pPr>
            <a:endParaRPr lang="en-GB" dirty="0"/>
          </a:p>
          <a:p>
            <a:pPr lvl="0">
              <a:defRPr/>
            </a:pPr>
            <a:r>
              <a:rPr lang="en-GB" dirty="0"/>
              <a:t>Enrichment is also important once the horse is starting to feel better as they are likely to be infectious for several weeks after they have recovered from symptoms, meaning they should remain in quarantine until they have tested clear. </a:t>
            </a:r>
          </a:p>
          <a:p>
            <a:pPr lvl="0">
              <a:defRPr/>
            </a:pPr>
            <a:endParaRPr lang="en-GB" dirty="0"/>
          </a:p>
          <a:p>
            <a:pPr lvl="0">
              <a:defRPr/>
            </a:pPr>
            <a:r>
              <a:rPr lang="en-GB" dirty="0"/>
              <a:t>As horses start to feel better, lower feed sources to the ground to encourage drainage of abscess material and reduce the risk of carrier development.</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22</a:t>
            </a:fld>
            <a:endParaRPr lang="en-GB"/>
          </a:p>
        </p:txBody>
      </p:sp>
    </p:spTree>
    <p:extLst>
      <p:ext uri="{BB962C8B-B14F-4D97-AF65-F5344CB8AC3E}">
        <p14:creationId xmlns:p14="http://schemas.microsoft.com/office/powerpoint/2010/main" val="193310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start, a bit about Strangles Awareness Week</a:t>
            </a:r>
          </a:p>
        </p:txBody>
      </p:sp>
      <p:sp>
        <p:nvSpPr>
          <p:cNvPr id="4" name="Slide Number Placeholder 3"/>
          <p:cNvSpPr>
            <a:spLocks noGrp="1"/>
          </p:cNvSpPr>
          <p:nvPr>
            <p:ph type="sldNum" sz="quarter" idx="5"/>
          </p:nvPr>
        </p:nvSpPr>
        <p:spPr/>
        <p:txBody>
          <a:bodyPr/>
          <a:lstStyle/>
          <a:p>
            <a:fld id="{B0F2E679-C6FF-44EF-A2FF-9C56C718744F}" type="slidenum">
              <a:rPr lang="en-GB" smtClean="0"/>
              <a:t>2</a:t>
            </a:fld>
            <a:endParaRPr lang="en-GB"/>
          </a:p>
        </p:txBody>
      </p:sp>
    </p:spTree>
    <p:extLst>
      <p:ext uri="{BB962C8B-B14F-4D97-AF65-F5344CB8AC3E}">
        <p14:creationId xmlns:p14="http://schemas.microsoft.com/office/powerpoint/2010/main" val="1380400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disease prevention starts with having the basic equipment to be able to isolate / quarantine (explain these terms are often used interchangeably and generally mean the same thing). Horses can be isolated in pairs or as a group.</a:t>
            </a:r>
          </a:p>
          <a:p>
            <a:endParaRPr lang="en-GB" dirty="0"/>
          </a:p>
          <a:p>
            <a:r>
              <a:rPr lang="en-GB" dirty="0"/>
              <a:t>Isolation or quarantine can be used as a precaution for new arrivals, when a horse returns from an event, if the horse is thought to be ‘at risk’ having possibly been exposed OR, in an outbreak situation where sick horses need to be kept separate from ‘at risk’ and from ‘low risk’</a:t>
            </a:r>
          </a:p>
          <a:p>
            <a:endParaRPr lang="en-GB" dirty="0"/>
          </a:p>
          <a:p>
            <a:r>
              <a:rPr lang="en-GB" dirty="0"/>
              <a:t>Quarantine is a cornerstone of infectious disease prevention for new arrivals.  </a:t>
            </a:r>
          </a:p>
          <a:p>
            <a:r>
              <a:rPr lang="en-GB" dirty="0"/>
              <a:t>Isolation alone won’t prevent a carrier coming onto the yard – screening tests are needed to identify these horses. </a:t>
            </a:r>
          </a:p>
          <a:p>
            <a:r>
              <a:rPr lang="en-GB" dirty="0"/>
              <a:t>However, a horse incubating disease can be identified if their health is monitored correctly for example, taking rectal temperature daily is key to catching disease at the earliest opportunity.</a:t>
            </a:r>
          </a:p>
          <a:p>
            <a:endParaRPr lang="en-GB" dirty="0"/>
          </a:p>
          <a:p>
            <a:r>
              <a:rPr lang="en-GB" b="0" dirty="0"/>
              <a:t>Here we outline the key things needed to create a sufficient isolation space, and it’s important to note that you do not need a stable block to create an isolation space:</a:t>
            </a:r>
          </a:p>
          <a:p>
            <a:endParaRPr lang="en-GB" b="0" dirty="0"/>
          </a:p>
          <a:p>
            <a:r>
              <a:rPr lang="en-GB" b="0" dirty="0"/>
              <a:t>Starting with barriers and obvious signage to prevent flow through of traffic of people and horses.</a:t>
            </a:r>
          </a:p>
          <a:p>
            <a:r>
              <a:rPr lang="en-GB" b="0" dirty="0"/>
              <a:t>Disinfectant for cleaning equipment and creating a foot dip for people having to go in </a:t>
            </a:r>
            <a:r>
              <a:rPr lang="en-GB" b="1" dirty="0"/>
              <a:t>and </a:t>
            </a:r>
            <a:r>
              <a:rPr lang="en-GB" b="0" dirty="0"/>
              <a:t>out of the isolation area. </a:t>
            </a:r>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23</a:t>
            </a:fld>
            <a:endParaRPr lang="en-GB"/>
          </a:p>
        </p:txBody>
      </p:sp>
    </p:spTree>
    <p:extLst>
      <p:ext uri="{BB962C8B-B14F-4D97-AF65-F5344CB8AC3E}">
        <p14:creationId xmlns:p14="http://schemas.microsoft.com/office/powerpoint/2010/main" val="589785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people caring for the horses in isolation, ideally disposable coveralls should be used to protect clothing from any infectious material alongside disposable gloves and caps. </a:t>
            </a:r>
          </a:p>
          <a:p>
            <a:r>
              <a:rPr lang="en-GB" dirty="0"/>
              <a:t>Having hand sanitiser available within the isolation space is also key to help preventing the spread of disease. </a:t>
            </a:r>
            <a:r>
              <a:rPr lang="en-GB" b="1" dirty="0"/>
              <a:t>Carers should use hand gel or wash their hands in between caring for each horse in isolation</a:t>
            </a:r>
            <a:r>
              <a:rPr lang="en-GB" b="0" dirty="0"/>
              <a:t>. </a:t>
            </a:r>
          </a:p>
          <a:p>
            <a:r>
              <a:rPr lang="en-GB" b="0" dirty="0"/>
              <a:t>If disposable coveralls aren’t available then horses in isolation should be seen after all of the other horses on the yard to prevent the spread of infection to other healthy horses on the yard or a spare change of clothes </a:t>
            </a:r>
            <a:r>
              <a:rPr lang="en-GB" b="1" dirty="0"/>
              <a:t>and </a:t>
            </a:r>
            <a:r>
              <a:rPr lang="en-GB" b="0" dirty="0"/>
              <a:t>shoes can be used as long as carers change and wash their hands before handling other horses and these clothes must be washed as soon as possible.</a:t>
            </a:r>
          </a:p>
          <a:p>
            <a:endParaRPr lang="en-GB" b="0" dirty="0"/>
          </a:p>
          <a:p>
            <a:r>
              <a:rPr lang="en-GB" dirty="0"/>
              <a:t>Finally, within the isolation space you should have dedicated equipment and tools that stay within the isolation space. It’s a good idea to mark equipment with coloured tape to help remind you that this equipment belongs in the isolation space. </a:t>
            </a:r>
          </a:p>
          <a:p>
            <a:r>
              <a:rPr lang="en-GB" dirty="0"/>
              <a:t>You will need rubbish bags as well for storing consumables such as the disposable coveralls and gloves as well as dirty stable bedding. </a:t>
            </a:r>
          </a:p>
          <a:p>
            <a:r>
              <a:rPr lang="en-GB" dirty="0"/>
              <a:t>Dirty stable bedding from isolation should not be put directly on the muck heap due to the potential of spreading infectious material to a ‘shared space’. </a:t>
            </a:r>
          </a:p>
          <a:p>
            <a:endParaRPr lang="en-GB" dirty="0"/>
          </a:p>
          <a:p>
            <a:r>
              <a:rPr lang="en-GB" dirty="0"/>
              <a:t>Remember to think about the bedding type used in isolation too. Laboratory studies have found that when compared to straw and hemp materials, pine and spruce wood shavings had an inhibitory effect on the growth of </a:t>
            </a:r>
            <a:r>
              <a:rPr lang="en-GB" i="1" dirty="0"/>
              <a:t>S. </a:t>
            </a:r>
            <a:r>
              <a:rPr lang="en-GB" i="1" dirty="0" err="1"/>
              <a:t>equi</a:t>
            </a:r>
            <a:r>
              <a:rPr lang="en-GB" i="0" dirty="0"/>
              <a:t>. </a:t>
            </a:r>
            <a:endParaRPr lang="en-GB" dirty="0"/>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24</a:t>
            </a:fld>
            <a:endParaRPr lang="en-GB"/>
          </a:p>
        </p:txBody>
      </p:sp>
    </p:spTree>
    <p:extLst>
      <p:ext uri="{BB962C8B-B14F-4D97-AF65-F5344CB8AC3E}">
        <p14:creationId xmlns:p14="http://schemas.microsoft.com/office/powerpoint/2010/main" val="910824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Strangles doesn’t just affect horses, it can have a big impact on people. Outbreaks often come at a financial, emotional and physical cost.</a:t>
            </a:r>
          </a:p>
          <a:p>
            <a:endParaRPr lang="en-GB" dirty="0"/>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25</a:t>
            </a:fld>
            <a:endParaRPr lang="en-GB"/>
          </a:p>
        </p:txBody>
      </p:sp>
    </p:spTree>
    <p:extLst>
      <p:ext uri="{BB962C8B-B14F-4D97-AF65-F5344CB8AC3E}">
        <p14:creationId xmlns:p14="http://schemas.microsoft.com/office/powerpoint/2010/main" val="2318242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This is a common</a:t>
            </a:r>
            <a:r>
              <a:rPr lang="en-GB" baseline="0" dirty="0"/>
              <a:t> misconception (37% of respondents to Redwings Strangles survey believed Strangles is airborne) and this could undermine owners motivation to quarantine. But</a:t>
            </a:r>
            <a:r>
              <a:rPr lang="en-GB" dirty="0"/>
              <a:t> Strangles</a:t>
            </a:r>
            <a:r>
              <a:rPr lang="en-GB" baseline="0" dirty="0"/>
              <a:t> is</a:t>
            </a:r>
            <a:r>
              <a:rPr lang="en-GB" dirty="0"/>
              <a:t> a disease of</a:t>
            </a:r>
            <a:r>
              <a:rPr lang="en-GB" baseline="0" dirty="0"/>
              <a:t> contact and much easier to contain than flu</a:t>
            </a:r>
            <a:endParaRPr lang="en-GB" dirty="0"/>
          </a:p>
          <a:p>
            <a:pPr marL="228600" indent="-228600">
              <a:buFont typeface="+mj-lt"/>
              <a:buAutoNum type="arabicPeriod"/>
            </a:pPr>
            <a:r>
              <a:rPr lang="en-GB" dirty="0"/>
              <a:t>Yes, recent</a:t>
            </a:r>
            <a:r>
              <a:rPr lang="en-GB" baseline="0" dirty="0"/>
              <a:t> research has found that the bacteria may survive just 1-2 days in a hot dry environment but much longer in cool damp conditions and in water. Fields should be</a:t>
            </a:r>
            <a:r>
              <a:rPr lang="en-GB" dirty="0"/>
              <a:t> unused</a:t>
            </a:r>
            <a:r>
              <a:rPr lang="en-GB" baseline="0" dirty="0"/>
              <a:t> for at least 2 weeks and water troughs cleaned and disinfected after contact with Strangles positive cases</a:t>
            </a:r>
            <a:endParaRPr lang="en-GB" dirty="0"/>
          </a:p>
          <a:p>
            <a:pPr marL="228600" indent="-228600">
              <a:buAutoNum type="arabicPeriod" startAt="3"/>
            </a:pPr>
            <a:r>
              <a:rPr lang="en-GB" dirty="0"/>
              <a:t>Yes.</a:t>
            </a:r>
            <a:r>
              <a:rPr lang="en-GB" baseline="0" dirty="0"/>
              <a:t> Preventing nose to nose contact is key in</a:t>
            </a:r>
            <a:r>
              <a:rPr lang="en-GB" dirty="0"/>
              <a:t> a paddock – use electric tape to create a second line of fencing that creates a buffer zone</a:t>
            </a:r>
          </a:p>
          <a:p>
            <a:pPr marL="228600" indent="-228600">
              <a:buAutoNum type="arabicPeriod" startAt="3"/>
            </a:pPr>
            <a:r>
              <a:rPr lang="en-GB" dirty="0"/>
              <a:t>Three weeks (two weeks was previously recommended period, but this has been updated to reflect recorded cases of horses taking up to three weeks to show signs of disease after contact with bacteria</a:t>
            </a:r>
          </a:p>
          <a:p>
            <a:pPr marL="228600" indent="-228600">
              <a:buFontTx/>
              <a:buAutoNum type="arabicPeriod" startAt="3"/>
            </a:pPr>
            <a:r>
              <a:rPr lang="en-GB" dirty="0"/>
              <a:t>A temperature equal to or above 38.5</a:t>
            </a:r>
            <a:r>
              <a:rPr lang="en-GB" baseline="30000" dirty="0"/>
              <a:t>o</a:t>
            </a:r>
            <a:r>
              <a:rPr lang="en-GB" baseline="0" dirty="0"/>
              <a:t>C </a:t>
            </a:r>
            <a:r>
              <a:rPr lang="en-GB" dirty="0"/>
              <a:t>Horse</a:t>
            </a:r>
            <a:r>
              <a:rPr lang="en-GB" baseline="0" dirty="0"/>
              <a:t> owners who regularly take resting temperature and therefore know their horse’s ‘normal’ are able to spot fever early. It is worth training horses to accept the thermometer (work with someone holding and giving well-timed rewards at the head) is useful for safe working around the rear end of the horse</a:t>
            </a:r>
          </a:p>
          <a:p>
            <a:pPr marL="228600" indent="-228600">
              <a:buFontTx/>
              <a:buAutoNum type="arabicPeriod" startAt="3"/>
            </a:pPr>
            <a:r>
              <a:rPr lang="en-GB" dirty="0"/>
              <a:t>Years, if the horse has become a carrier. It can be tempting to release a horse from quarantine because he looks well, without realising the risk. Testing is the best way to be sure a horse is no longer infectious.</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26</a:t>
            </a:fld>
            <a:endParaRPr lang="en-GB"/>
          </a:p>
        </p:txBody>
      </p:sp>
    </p:spTree>
    <p:extLst>
      <p:ext uri="{BB962C8B-B14F-4D97-AF65-F5344CB8AC3E}">
        <p14:creationId xmlns:p14="http://schemas.microsoft.com/office/powerpoint/2010/main" val="3220762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Research undertaken by the Surveillance of Equine Strangles network asked horse and yard owners that had been affected by a strangles outbreak between 2020 and 2022 about potential risk factors occurring in the two weeks before the outbreak.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two most frequently reported events were a new horse moving to the yard and resident horses travelling off the premises and back (for things such as competitions, hacking or schooling). </a:t>
            </a:r>
            <a:r>
              <a:rPr lang="en-GB" sz="1200" kern="1400" dirty="0">
                <a:solidFill>
                  <a:srgbClr val="1F3864"/>
                </a:solidFill>
                <a:effectLst/>
                <a:latin typeface="Tahoma" panose="020B0604030504040204" pitchFamily="34" charset="0"/>
                <a:ea typeface="Times New Roman" panose="02020603050405020304" pitchFamily="18" charset="0"/>
              </a:rPr>
              <a:t>It can’t be confirmed if either the new horses were the source of the outbreak or if a resident horse was infected off-site, however, these data serve as an important reminder of the value of quarantine and screening protocols for new horses to a premises. </a:t>
            </a:r>
            <a:endParaRPr lang="en-GB" dirty="0"/>
          </a:p>
          <a:p>
            <a:endParaRPr lang="en-GB" dirty="0"/>
          </a:p>
          <a:p>
            <a:r>
              <a:rPr lang="en-GB" dirty="0"/>
              <a:t>When we look at the premises biosecurity measures in place BEFORE the outbreak began, there were limited measures in place with less than 20% isolating new arrivals and less than 10% screening new arrivals or regularly checking the temperatures of resident horses. AFTER experience a strangles outbreak these figures increase to 39% of respondents isolating new arrivals, 30% screening new arrivals and 22% regularly checking resident horse temperatures. </a:t>
            </a:r>
          </a:p>
          <a:p>
            <a:endParaRPr lang="en-GB" dirty="0"/>
          </a:p>
          <a:p>
            <a:r>
              <a:rPr lang="en-GB" dirty="0"/>
              <a:t>What can we take away from this? Don’t underestimate the value of isolating and screening new horses for infectious diseases when they arrive, through this action you could stop a strangles outbreak affecting the whole yard and just contain and treat one horse in isolation. </a:t>
            </a:r>
          </a:p>
          <a:p>
            <a:endParaRPr lang="en-GB" dirty="0"/>
          </a:p>
          <a:p>
            <a:r>
              <a:rPr lang="en-GB" dirty="0"/>
              <a:t>With the high percentage of horses travelling off premises in the two weeks before the outbreak began – one simple measure that can be used to catch the onset of infection early is regular temperature checking – take the </a:t>
            </a:r>
            <a:r>
              <a:rPr lang="en-GB" dirty="0" err="1"/>
              <a:t>SAWtempcheck</a:t>
            </a:r>
            <a:r>
              <a:rPr lang="en-GB" dirty="0"/>
              <a:t> challenge this year and start a new habit!</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28</a:t>
            </a:fld>
            <a:endParaRPr lang="en-GB"/>
          </a:p>
        </p:txBody>
      </p:sp>
    </p:spTree>
    <p:extLst>
      <p:ext uri="{BB962C8B-B14F-4D97-AF65-F5344CB8AC3E}">
        <p14:creationId xmlns:p14="http://schemas.microsoft.com/office/powerpoint/2010/main" val="3510449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risk of exposure to S. equi can be reduced by minimising the contact that horses have with other horses whilst attending events.</a:t>
            </a:r>
            <a:endParaRPr lang="en-GB" sz="1200" dirty="0">
              <a:effectLst/>
              <a:latin typeface="+mj-lt"/>
              <a:ea typeface="Calibri" panose="020F0502020204030204" pitchFamily="34" charset="0"/>
            </a:endParaRPr>
          </a:p>
          <a:p>
            <a:endParaRPr lang="en-GB" dirty="0"/>
          </a:p>
          <a:p>
            <a:r>
              <a:rPr lang="en-GB" dirty="0"/>
              <a:t>Monitoring horses on their return can catch potential cases early and keeping returning horses in a separate group can minimise the risk of transmission through the whole yard.</a:t>
            </a:r>
          </a:p>
          <a:p>
            <a:endParaRPr lang="en-GB" dirty="0"/>
          </a:p>
          <a:p>
            <a:r>
              <a:rPr lang="en-GB" dirty="0"/>
              <a:t>The risk of horses that come into contact with S. equi develop Strangles can be reduced by vaccination – ask your vet for further information.</a:t>
            </a:r>
          </a:p>
        </p:txBody>
      </p:sp>
      <p:sp>
        <p:nvSpPr>
          <p:cNvPr id="4" name="Slide Number Placeholder 3"/>
          <p:cNvSpPr>
            <a:spLocks noGrp="1"/>
          </p:cNvSpPr>
          <p:nvPr>
            <p:ph type="sldNum" sz="quarter" idx="5"/>
          </p:nvPr>
        </p:nvSpPr>
        <p:spPr/>
        <p:txBody>
          <a:bodyPr/>
          <a:lstStyle/>
          <a:p>
            <a:fld id="{B0F2E679-C6FF-44EF-A2FF-9C56C718744F}" type="slidenum">
              <a:rPr lang="en-GB" smtClean="0"/>
              <a:t>29</a:t>
            </a:fld>
            <a:endParaRPr lang="en-GB"/>
          </a:p>
        </p:txBody>
      </p:sp>
    </p:spTree>
    <p:extLst>
      <p:ext uri="{BB962C8B-B14F-4D97-AF65-F5344CB8AC3E}">
        <p14:creationId xmlns:p14="http://schemas.microsoft.com/office/powerpoint/2010/main" val="1299996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research undertaken by the Surveillance of Equine Strangles also asked horse and yard owners that had been affected by a strangles outbreak between 2020 and 2022 about their use of personal biosecurity measures before and after their outbreak. </a:t>
            </a:r>
          </a:p>
          <a:p>
            <a:pPr>
              <a:lnSpc>
                <a:spcPct val="118000"/>
              </a:lnSpc>
              <a:spcAft>
                <a:spcPts val="600"/>
              </a:spcAft>
            </a:pPr>
            <a:endParaRPr lang="en-US" sz="1800" kern="1400" dirty="0">
              <a:solidFill>
                <a:srgbClr val="1F497D"/>
              </a:solidFill>
              <a:effectLst/>
              <a:latin typeface="Tahoma" panose="020B0604030504040204" pitchFamily="34" charset="0"/>
              <a:ea typeface="Times New Roman" panose="02020603050405020304" pitchFamily="18" charset="0"/>
            </a:endParaRPr>
          </a:p>
          <a:p>
            <a:pPr marL="0" marR="0" lvl="0" indent="0" algn="l" defTabSz="914400" rtl="0" eaLnBrk="1" fontAlgn="auto" latinLnBrk="0" hangingPunct="1">
              <a:lnSpc>
                <a:spcPct val="118000"/>
              </a:lnSpc>
              <a:spcBef>
                <a:spcPts val="0"/>
              </a:spcBef>
              <a:spcAft>
                <a:spcPts val="600"/>
              </a:spcAft>
              <a:buClrTx/>
              <a:buSzTx/>
              <a:buFontTx/>
              <a:buNone/>
              <a:tabLst/>
              <a:defRPr/>
            </a:pPr>
            <a:r>
              <a:rPr lang="en-GB" sz="1800" kern="1400" dirty="0">
                <a:solidFill>
                  <a:srgbClr val="1F3864"/>
                </a:solidFill>
                <a:effectLst/>
                <a:latin typeface="Karla" pitchFamily="2" charset="0"/>
                <a:ea typeface="Times New Roman" panose="02020603050405020304" pitchFamily="18" charset="0"/>
              </a:rPr>
              <a:t>Biosecurity measures implemented by respondents included: Regular hand washing or sanitising, only handling/touching required horses on the premises, use of foot dips and regularly disinfecting boots, wearing coveralls or changing clothes between premises.</a:t>
            </a:r>
          </a:p>
          <a:p>
            <a:pPr marL="0" marR="0" lvl="0" indent="0" algn="l" defTabSz="914400" rtl="0" eaLnBrk="1" fontAlgn="auto" latinLnBrk="0" hangingPunct="1">
              <a:lnSpc>
                <a:spcPct val="118000"/>
              </a:lnSpc>
              <a:spcBef>
                <a:spcPts val="0"/>
              </a:spcBef>
              <a:spcAft>
                <a:spcPts val="600"/>
              </a:spcAft>
              <a:buClrTx/>
              <a:buSzTx/>
              <a:buFontTx/>
              <a:buNone/>
              <a:tabLst/>
              <a:defRPr/>
            </a:pPr>
            <a:endParaRPr lang="en-GB" sz="1800" kern="1400" dirty="0">
              <a:solidFill>
                <a:srgbClr val="1F3864"/>
              </a:solidFill>
              <a:effectLst/>
              <a:latin typeface="Karla" pitchFamily="2" charset="0"/>
              <a:ea typeface="Times New Roman" panose="02020603050405020304" pitchFamily="18" charset="0"/>
            </a:endParaRPr>
          </a:p>
          <a:p>
            <a:pPr marL="0" marR="0" lvl="0" indent="0" algn="l" defTabSz="914400" rtl="0" eaLnBrk="1" fontAlgn="auto" latinLnBrk="0" hangingPunct="1">
              <a:lnSpc>
                <a:spcPct val="118000"/>
              </a:lnSpc>
              <a:spcBef>
                <a:spcPts val="0"/>
              </a:spcBef>
              <a:spcAft>
                <a:spcPts val="600"/>
              </a:spcAft>
              <a:buClrTx/>
              <a:buSzTx/>
              <a:buFontTx/>
              <a:buNone/>
              <a:tabLst/>
              <a:defRPr/>
            </a:pPr>
            <a:r>
              <a:rPr lang="en-GB" sz="1800" kern="1400" dirty="0">
                <a:solidFill>
                  <a:srgbClr val="1F3864"/>
                </a:solidFill>
                <a:effectLst/>
                <a:latin typeface="Karla" pitchFamily="2" charset="0"/>
                <a:ea typeface="Times New Roman" panose="02020603050405020304" pitchFamily="18" charset="0"/>
              </a:rPr>
              <a:t>What can we take away from this? Don’t wait to act! Start implementing biosecurity measures now and routinely to keep your horse and yard safe. Even just one change in habit such as using hand sanitizer between horses could make a big impact.</a:t>
            </a:r>
            <a:endParaRPr lang="en-GB" sz="1800" kern="1400" dirty="0">
              <a:solidFill>
                <a:srgbClr val="000000"/>
              </a:solidFill>
              <a:effectLst/>
              <a:latin typeface="Karla" pitchFamily="2" charset="0"/>
              <a:ea typeface="Times New Roman" panose="02020603050405020304" pitchFamily="18" charset="0"/>
            </a:endParaRPr>
          </a:p>
          <a:p>
            <a:pPr>
              <a:lnSpc>
                <a:spcPct val="118000"/>
              </a:lnSpc>
              <a:spcAft>
                <a:spcPts val="600"/>
              </a:spcAft>
            </a:pPr>
            <a:endParaRPr lang="en-GB" sz="1800" kern="1400" dirty="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endParaRPr lang="en-GB" sz="1800" kern="14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400" dirty="0">
                <a:solidFill>
                  <a:srgbClr val="1F497D"/>
                </a:solidFill>
                <a:effectLst/>
                <a:latin typeface="Tahoma" panose="020B0604030504040204" pitchFamily="34" charset="0"/>
                <a:ea typeface="Times New Roman" panose="02020603050405020304" pitchFamily="18" charset="0"/>
              </a:rPr>
              <a:t>(An exact McNemar's test determined that there was a statistically significant difference in the proportion of horse owners implementing measures pre- and post-outbreak, p=0.02.)</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30</a:t>
            </a:fld>
            <a:endParaRPr lang="en-GB"/>
          </a:p>
        </p:txBody>
      </p:sp>
    </p:spTree>
    <p:extLst>
      <p:ext uri="{BB962C8B-B14F-4D97-AF65-F5344CB8AC3E}">
        <p14:creationId xmlns:p14="http://schemas.microsoft.com/office/powerpoint/2010/main" val="382216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Redwings Strangles survey was run in 2016 and completed by more than 2,000 horse owners across the UK. The results show that people do worry about Strangles and want to do more to protect horses from it.</a:t>
            </a:r>
          </a:p>
          <a:p>
            <a:endParaRPr lang="en-GB" dirty="0"/>
          </a:p>
          <a:p>
            <a:r>
              <a:rPr lang="en-GB" dirty="0"/>
              <a:t>It also showed that the desire for change isn’t yet reflected in the norms we see in the equestrian community. </a:t>
            </a:r>
          </a:p>
          <a:p>
            <a:r>
              <a:rPr lang="en-GB" dirty="0"/>
              <a:t>The Stamp Out Strangles campaign wants to </a:t>
            </a:r>
            <a:r>
              <a:rPr lang="en-GB" dirty="0" err="1"/>
              <a:t>galavanise</a:t>
            </a:r>
            <a:r>
              <a:rPr lang="en-GB" dirty="0"/>
              <a:t> the intention to do more to tackle Strangles, give people information and practical ideas, and encourage them to work with their vet – who will be able to show them that protecting horses is probably easier than they think!</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32</a:t>
            </a:fld>
            <a:endParaRPr lang="en-GB"/>
          </a:p>
        </p:txBody>
      </p:sp>
    </p:spTree>
    <p:extLst>
      <p:ext uri="{BB962C8B-B14F-4D97-AF65-F5344CB8AC3E}">
        <p14:creationId xmlns:p14="http://schemas.microsoft.com/office/powerpoint/2010/main" val="3027222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Sarah has taken the Stamp Out Strangles Yard Manager pledge.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yard has well-established screening and biosecurity practices of a high standard and demonstrate how taking a proactive approach is not only possible and practical for a successful business, but actually enhances their reputation and sets standards in the local area.  </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33</a:t>
            </a:fld>
            <a:endParaRPr lang="en-GB"/>
          </a:p>
        </p:txBody>
      </p:sp>
    </p:spTree>
    <p:extLst>
      <p:ext uri="{BB962C8B-B14F-4D97-AF65-F5344CB8AC3E}">
        <p14:creationId xmlns:p14="http://schemas.microsoft.com/office/powerpoint/2010/main" val="779213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surveillance of equine strangles network has an online platform which summarises information about laboratory strangles diagnoses reported to the network. Data goes back to 2015 and is reported to the most recent sampling date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mj-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j-lt"/>
                <a:ea typeface="Calibri" panose="020F0502020204030204" pitchFamily="34" charset="0"/>
              </a:rPr>
              <a:t>Using the link on the screen you can be actively aware of strangles diagnoses across the UK and assess the potential risk to your horse(s) if you’re travelling around the UK. This simple tool can help you increase your awareness and biosecurity measures through just a few clicks or taps. It’s available on phones, tablets and computers!</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34</a:t>
            </a:fld>
            <a:endParaRPr lang="en-GB"/>
          </a:p>
        </p:txBody>
      </p:sp>
    </p:spTree>
    <p:extLst>
      <p:ext uri="{BB962C8B-B14F-4D97-AF65-F5344CB8AC3E}">
        <p14:creationId xmlns:p14="http://schemas.microsoft.com/office/powerpoint/2010/main" val="195029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Welcome and thank you for recognising the importance of updating yourselves on this common 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could be easy to become complacent about Strangles, after all it’s been around a very long time (evidence of the disease dates to the middle ages!), but in the last couple of decades increased knowledge about the disease means we know so much more that helps us to reduce the risk of infection; lessen the suffering of individual horses and ensure fewer yards and events are cancelled due to outbreak scares. </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3</a:t>
            </a:fld>
            <a:endParaRPr lang="en-GB"/>
          </a:p>
        </p:txBody>
      </p:sp>
    </p:spTree>
    <p:extLst>
      <p:ext uri="{BB962C8B-B14F-4D97-AF65-F5344CB8AC3E}">
        <p14:creationId xmlns:p14="http://schemas.microsoft.com/office/powerpoint/2010/main" val="263172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35</a:t>
            </a:fld>
            <a:endParaRPr lang="en-GB"/>
          </a:p>
        </p:txBody>
      </p:sp>
    </p:spTree>
    <p:extLst>
      <p:ext uri="{BB962C8B-B14F-4D97-AF65-F5344CB8AC3E}">
        <p14:creationId xmlns:p14="http://schemas.microsoft.com/office/powerpoint/2010/main" val="1448715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a:t>
            </a:r>
            <a:r>
              <a:rPr lang="en-GB" dirty="0" err="1"/>
              <a:t>autostarts</a:t>
            </a:r>
            <a:r>
              <a:rPr lang="en-GB" dirty="0"/>
              <a:t>**</a:t>
            </a:r>
          </a:p>
          <a:p>
            <a:r>
              <a:rPr lang="en-GB" dirty="0"/>
              <a:t>A two-minute film showing how Redwings successfully managed its only Strangles outbreak in 23 years of operating a screening programme – during which time it has brought many hundreds of rescued horses into its care from all over the UK</a:t>
            </a:r>
          </a:p>
          <a:p>
            <a:endParaRPr lang="en-GB" dirty="0"/>
          </a:p>
          <a:p>
            <a:r>
              <a:rPr lang="en-GB" dirty="0"/>
              <a:t>As the film shows, although Redwings have a gold standard screening programme for all new horses, they didn’t assume a horse with signs of infectious disease could not have Strangles – no system can be 100% effective</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36</a:t>
            </a:fld>
            <a:endParaRPr lang="en-GB"/>
          </a:p>
        </p:txBody>
      </p:sp>
    </p:spTree>
    <p:extLst>
      <p:ext uri="{BB962C8B-B14F-4D97-AF65-F5344CB8AC3E}">
        <p14:creationId xmlns:p14="http://schemas.microsoft.com/office/powerpoint/2010/main" val="3354014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563C1"/>
                </a:solidFill>
                <a:effectLst/>
                <a:latin typeface="Karla" pitchFamily="2" charset="0"/>
                <a:ea typeface="Calibri" panose="020F0502020204030204" pitchFamily="34" charset="0"/>
                <a:cs typeface="Times New Roman" panose="02020603050405020304" pitchFamily="18" charset="0"/>
              </a:rPr>
              <a:t>One of the simplest, quickest and cheapest ways we can stop Strangles in its tracks is to monitor our horses’ temperatures.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rgbClr val="0563C1"/>
              </a:solidFill>
              <a:effectLst/>
              <a:latin typeface="Karla" pitchFamily="2" charset="0"/>
              <a:ea typeface="Calibri" panose="020F0502020204030204" pitchFamily="34" charset="0"/>
              <a:cs typeface="Times New Roman" panose="02020603050405020304" pitchFamily="18" charset="0"/>
            </a:endParaRPr>
          </a:p>
          <a:p>
            <a:r>
              <a:rPr lang="en-US" dirty="0"/>
              <a:t>Research shows that fever is almost always the first sign of Strangles or other infectious disease such as Equine Flu or Equine Herpes Virus. Fever also emerges around two to three days BEFORE other signs of disease such as nasal discharge or swollen lymph nodes which is associated with shedding bacteria and passing the disease to other horses.</a:t>
            </a:r>
          </a:p>
          <a:p>
            <a:endParaRPr lang="en-US" dirty="0"/>
          </a:p>
          <a:p>
            <a:r>
              <a:rPr lang="en-US" dirty="0"/>
              <a:t>This means that spotting fever and taking precautions is our golden opportunity to contain the disease and could be the difference between one infected horse and a whole yard. All for the price of a thermometer!</a:t>
            </a:r>
          </a:p>
          <a:p>
            <a:endParaRPr lang="en-US" dirty="0"/>
          </a:p>
          <a:p>
            <a:r>
              <a:rPr lang="en-US" dirty="0"/>
              <a:t>Regular temperature monitoring also means we get to know what is normal for one horse, and what is not. As you can see, the average range of a healthy horse can differ by up to two degrees centigrade. A temperature of 37.6 degrees may be usual for one horse, but suggest a potential issue in a horse whose normal reading is 36.4 degrees.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2E679-C6FF-44EF-A2FF-9C56C71874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634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563C1"/>
                </a:solidFill>
                <a:effectLst/>
                <a:latin typeface="Karla" pitchFamily="2" charset="0"/>
                <a:ea typeface="Calibri" panose="020F0502020204030204" pitchFamily="34" charset="0"/>
                <a:cs typeface="Times New Roman" panose="02020603050405020304" pitchFamily="18" charset="0"/>
              </a:rPr>
              <a:t>Most of us know we should check our horse’s temperatures, but only remember to do it when we think our horse may be unwell. As we’ve learned, in cases of Strangles this is often too late to have stopped the disease already spreading.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rgbClr val="0563C1"/>
              </a:solidFill>
              <a:effectLst/>
              <a:latin typeface="Karl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563C1"/>
                </a:solidFill>
                <a:effectLst/>
                <a:latin typeface="Karla" pitchFamily="2" charset="0"/>
                <a:ea typeface="Calibri" panose="020F0502020204030204" pitchFamily="34" charset="0"/>
                <a:cs typeface="Times New Roman" panose="02020603050405020304" pitchFamily="18" charset="0"/>
              </a:rPr>
              <a:t>To help owners and horses get into the swing of regular temp checking, Strangles Awareness Week is running the Temp Check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rgbClr val="0563C1"/>
              </a:solidFill>
              <a:effectLst/>
              <a:latin typeface="Karl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563C1"/>
                </a:solidFill>
                <a:effectLst/>
                <a:latin typeface="Karla" pitchFamily="2" charset="0"/>
                <a:ea typeface="Calibri" panose="020F0502020204030204" pitchFamily="34" charset="0"/>
                <a:cs typeface="Times New Roman" panose="02020603050405020304" pitchFamily="18" charset="0"/>
              </a:rPr>
              <a:t>All you have to do is take the temperature of your horse every day in the first week of May (or a minimum of 3 times during the week) and upload temperatures into the free online temp checker. The checker will calculate the average temperature and deliver you a notification to remind you to take temperatures and spot a misreading if its too low, or to check again with precautionary quarantine measures in place if 38.5 degrees or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rgbClr val="0563C1"/>
              </a:solidFill>
              <a:effectLst/>
              <a:latin typeface="Karl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563C1"/>
                </a:solidFill>
                <a:effectLst/>
                <a:latin typeface="Karla" pitchFamily="2" charset="0"/>
                <a:ea typeface="Calibri" panose="020F0502020204030204" pitchFamily="34" charset="0"/>
                <a:cs typeface="Times New Roman" panose="02020603050405020304" pitchFamily="18" charset="0"/>
              </a:rPr>
              <a:t>As entries are uploaded the checker calculates the horse’s average resting rectal temperature and the challenge has already helped to build the confidence of horse owners who have taken part.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rgbClr val="0563C1"/>
              </a:solidFill>
              <a:effectLst/>
              <a:latin typeface="Karl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563C1"/>
                </a:solidFill>
                <a:effectLst/>
                <a:latin typeface="Karla" pitchFamily="2" charset="0"/>
                <a:ea typeface="Calibri" panose="020F0502020204030204" pitchFamily="34" charset="0"/>
                <a:cs typeface="Times New Roman" panose="02020603050405020304" pitchFamily="18" charset="0"/>
              </a:rPr>
              <a:t>It’s the perfect opportunity to get to know your horse’s normal and a great way to support the week – especially if you take up the challenge with a friend or even across your whole yard!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rgbClr val="0563C1"/>
              </a:solidFill>
              <a:effectLst/>
              <a:latin typeface="Karl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563C1"/>
                </a:solidFill>
                <a:effectLst/>
                <a:latin typeface="Karla" pitchFamily="2" charset="0"/>
                <a:ea typeface="Calibri" panose="020F0502020204030204" pitchFamily="34" charset="0"/>
                <a:cs typeface="Times New Roman" panose="02020603050405020304" pitchFamily="18" charset="0"/>
              </a:rPr>
              <a:t>If you know your horse’s normal temperature please post it in support of @StranglesAwarenessWeek and encourage others to get to know their horse’s normal too. The more people who routinely check rectal temperatures and have better insight into their horse’s health, the easier it is to spot infection early and stop outbreaks in their tracks!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2E679-C6FF-44EF-A2FF-9C56C71874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60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39</a:t>
            </a:fld>
            <a:endParaRPr lang="en-GB"/>
          </a:p>
        </p:txBody>
      </p:sp>
    </p:spTree>
    <p:extLst>
      <p:ext uri="{BB962C8B-B14F-4D97-AF65-F5344CB8AC3E}">
        <p14:creationId xmlns:p14="http://schemas.microsoft.com/office/powerpoint/2010/main" val="2066802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 picture of Dancer, the foal in the first slide (with Andrew Waller’s quote) after her recovery from a complex case of Strangles which meant she was quarantined with her mother, Frenchie, for more than six months. Frenchie also tested positive on arrival at Redwings, but was in the recovery phase of the disease.</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40</a:t>
            </a:fld>
            <a:endParaRPr lang="en-GB"/>
          </a:p>
        </p:txBody>
      </p:sp>
    </p:spTree>
    <p:extLst>
      <p:ext uri="{BB962C8B-B14F-4D97-AF65-F5344CB8AC3E}">
        <p14:creationId xmlns:p14="http://schemas.microsoft.com/office/powerpoint/2010/main" val="4262371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41</a:t>
            </a:fld>
            <a:endParaRPr lang="en-GB"/>
          </a:p>
        </p:txBody>
      </p:sp>
    </p:spTree>
    <p:extLst>
      <p:ext uri="{BB962C8B-B14F-4D97-AF65-F5344CB8AC3E}">
        <p14:creationId xmlns:p14="http://schemas.microsoft.com/office/powerpoint/2010/main" val="150250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5</a:t>
            </a:fld>
            <a:endParaRPr lang="en-GB"/>
          </a:p>
        </p:txBody>
      </p:sp>
    </p:spTree>
    <p:extLst>
      <p:ext uri="{BB962C8B-B14F-4D97-AF65-F5344CB8AC3E}">
        <p14:creationId xmlns:p14="http://schemas.microsoft.com/office/powerpoint/2010/main" val="2262382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 Andrew Waller from the Animal Health Trust quotes…. *read off slide**</a:t>
            </a:r>
          </a:p>
          <a:p>
            <a:endParaRPr lang="en-GB" dirty="0"/>
          </a:p>
          <a:p>
            <a:r>
              <a:rPr lang="en-GB" dirty="0"/>
              <a:t>The photo is a foal called Dancer who was part of a group of horses rescued by Redwings and brought into the charity’s quarantine yard in November 2015. Several of the horses tested positive for Strangles and Dancer developed the disease shortly after her arrival. </a:t>
            </a:r>
          </a:p>
          <a:p>
            <a:r>
              <a:rPr lang="en-GB" dirty="0"/>
              <a:t>Her case was atypical in that she developed multiple small abscesses around her head and neck. </a:t>
            </a:r>
          </a:p>
          <a:p>
            <a:r>
              <a:rPr lang="en-GB" dirty="0"/>
              <a:t>Dancer required intensive veterinary and nursing care, but survived. </a:t>
            </a:r>
          </a:p>
          <a:p>
            <a:endParaRPr lang="en-GB" dirty="0"/>
          </a:p>
          <a:p>
            <a:r>
              <a:rPr lang="en-GB" dirty="0"/>
              <a:t>There is a photo of her with her mother taken a few months later on one of our sanctuary sites at the end of the presentation.</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6</a:t>
            </a:fld>
            <a:endParaRPr lang="en-GB"/>
          </a:p>
        </p:txBody>
      </p:sp>
    </p:spTree>
    <p:extLst>
      <p:ext uri="{BB962C8B-B14F-4D97-AF65-F5344CB8AC3E}">
        <p14:creationId xmlns:p14="http://schemas.microsoft.com/office/powerpoint/2010/main" val="3369442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highly infectious bacteria </a:t>
            </a:r>
            <a:r>
              <a:rPr lang="en-GB" i="1" dirty="0"/>
              <a:t>Streptococcus equi</a:t>
            </a:r>
            <a:r>
              <a:rPr lang="en-GB" dirty="0"/>
              <a:t> causes an upper respiratory tract infection – just the head and neck areas are affected in straightforward cases.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disease process involves bacteria being inhaled or ingested, attaching to the lingual and palatine tonsils and then moving to the submandibular and retropharyngeal lymph nodes where it can be detected after only a couple of hours!</a:t>
            </a:r>
          </a:p>
          <a:p>
            <a:endParaRPr lang="en-US" dirty="0"/>
          </a:p>
          <a:p>
            <a:r>
              <a:rPr lang="en-US" dirty="0"/>
              <a:t>It is specific to equines – so only horses, ponies, donkeys and mules can be infected by it.</a:t>
            </a:r>
            <a:endParaRPr 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There are many different types/strains </a:t>
            </a:r>
            <a:r>
              <a:rPr lang="en-US" b="1" i="0" dirty="0">
                <a:solidFill>
                  <a:srgbClr val="FF0000"/>
                </a:solidFill>
              </a:rPr>
              <a:t>of</a:t>
            </a:r>
            <a:r>
              <a:rPr lang="en-US" b="1" i="1" dirty="0">
                <a:solidFill>
                  <a:srgbClr val="FF0000"/>
                </a:solidFill>
              </a:rPr>
              <a:t> S. equi</a:t>
            </a:r>
            <a:r>
              <a:rPr lang="en-US" b="1" dirty="0">
                <a:solidFill>
                  <a:srgbClr val="FF0000"/>
                </a:solidFill>
              </a:rPr>
              <a:t>, but they can broadly be divided into 6 different groups (</a:t>
            </a:r>
            <a:r>
              <a:rPr lang="en-GB" b="1" i="0" u="sng" dirty="0">
                <a:solidFill>
                  <a:srgbClr val="0D0D0D"/>
                </a:solidFill>
                <a:effectLst/>
                <a:latin typeface="DINNextLTPro"/>
                <a:hlinkClick r:id="rId3"/>
              </a:rPr>
              <a:t>https://doi.org/10.1099/mgen.0.000528</a:t>
            </a:r>
            <a:r>
              <a:rPr lang="en-GB" b="1" i="0" u="sng" dirty="0">
                <a:solidFill>
                  <a:srgbClr val="0D0D0D"/>
                </a:solidFill>
                <a:effectLst/>
                <a:latin typeface="DINNextLTPro"/>
              </a:rPr>
              <a:t>)</a:t>
            </a:r>
            <a:r>
              <a:rPr lang="en-US" b="1" dirty="0">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Having many strains has pros and cons -  it enables the initial cause of an outbreak to be identified but also means that immunity built against one strain does not necessarily fully protect the horse from future episodes of disease.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Redwings Strangles survey found that 37% of owners believe Strangles is airborne, which undermines people’s faith in biosecurity procedures. </a:t>
            </a:r>
          </a:p>
          <a:p>
            <a:r>
              <a:rPr lang="en-GB" dirty="0"/>
              <a:t>Strangles is </a:t>
            </a:r>
            <a:r>
              <a:rPr lang="en-GB" b="1" dirty="0"/>
              <a:t>not </a:t>
            </a:r>
            <a:r>
              <a:rPr lang="en-GB" b="0" dirty="0"/>
              <a:t>spread in the air – like Equine Influenza which can spread over comparably vast distances. Strangles can be spread by direct contact – horse to horse and by indirect contact with infected shared equipment, living areas, water sources and handlers clothing or hands. It can only be spread in the air as far as a contaminated pus or mucus can be coughed, wiped or transported on people and equipment (fomites).</a:t>
            </a:r>
            <a:endParaRPr lang="en-US" dirty="0">
              <a:latin typeface="Arial" panose="020B0604020202020204" pitchFamily="34" charset="0"/>
            </a:endParaRPr>
          </a:p>
          <a:p>
            <a:endParaRPr lang="en-US" dirty="0">
              <a:latin typeface="Arial" panose="020B0604020202020204" pitchFamily="34" charset="0"/>
            </a:endParaRPr>
          </a:p>
          <a:p>
            <a:r>
              <a:rPr lang="en-US" dirty="0"/>
              <a:t>It is a complicated evolving bacteria with specific characteristics that make the disease process it causes unique. </a:t>
            </a:r>
          </a:p>
          <a:p>
            <a:r>
              <a:rPr lang="en-US" dirty="0"/>
              <a:t>These features are also what help researchers to be able to correctly identify it when vets send samples for testing.</a:t>
            </a:r>
          </a:p>
          <a:p>
            <a:r>
              <a:rPr lang="en-US" dirty="0"/>
              <a:t>Identifying features of the bacteria – aerobic growth, Gram positive, beta </a:t>
            </a:r>
            <a:r>
              <a:rPr lang="en-US" dirty="0" err="1"/>
              <a:t>haemolytic</a:t>
            </a:r>
            <a:r>
              <a:rPr lang="en-US" dirty="0"/>
              <a:t>, Lancefield group C. Capsulation helps the bacteria evade the horse's immune system assisting its ability to cause disease.</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7</a:t>
            </a:fld>
            <a:endParaRPr lang="en-GB"/>
          </a:p>
        </p:txBody>
      </p:sp>
    </p:spTree>
    <p:extLst>
      <p:ext uri="{BB962C8B-B14F-4D97-AF65-F5344CB8AC3E}">
        <p14:creationId xmlns:p14="http://schemas.microsoft.com/office/powerpoint/2010/main" val="3838215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put the disease in context…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overarching dilemma is that it’s widespread and the most frequently diagnosed infectious disease of horses worldwide. With thanks to the Surveillance of Equine Strangles network’s online platform we can keep a closer look at the number of laboratory diagnoses of strangles and their regional location across the UK. Between January 2022 and December 2022 there were 335 laboratory diagnoses reported to SES across England, Scotland, Wales and Northern Ireland. As these are just figures from laboratory diagnoses, the true number of strangles cases is expected to be much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Strangles causes suffering (sometimes extreme), all horses are susceptible and carrier status means it doesn’t discriminate. </a:t>
            </a:r>
          </a:p>
          <a:p>
            <a:r>
              <a:rPr lang="en-GB" dirty="0"/>
              <a:t>Complications can be seen in up to 20% of cases which are </a:t>
            </a:r>
            <a:r>
              <a:rPr lang="en-GB" sz="1200" dirty="0">
                <a:latin typeface="Karla" pitchFamily="2" charset="0"/>
                <a:ea typeface="Lato" panose="020F0502020204030203" pitchFamily="34" charset="0"/>
                <a:cs typeface="Lato" panose="020F0502020204030203" pitchFamily="34" charset="0"/>
              </a:rPr>
              <a:t>usually life-threatening, such as ‘</a:t>
            </a:r>
            <a:r>
              <a:rPr lang="en-GB" sz="1200" i="1" dirty="0">
                <a:latin typeface="Karla" pitchFamily="2" charset="0"/>
                <a:ea typeface="Lato" panose="020F0502020204030203" pitchFamily="34" charset="0"/>
                <a:cs typeface="Lato" panose="020F0502020204030203" pitchFamily="34" charset="0"/>
              </a:rPr>
              <a:t>Purpura </a:t>
            </a:r>
            <a:r>
              <a:rPr lang="en-GB" sz="1200" i="1" dirty="0" err="1">
                <a:latin typeface="Karla" pitchFamily="2" charset="0"/>
                <a:ea typeface="Lato" panose="020F0502020204030203" pitchFamily="34" charset="0"/>
                <a:cs typeface="Lato" panose="020F0502020204030203" pitchFamily="34" charset="0"/>
              </a:rPr>
              <a:t>haemorrhagica</a:t>
            </a:r>
            <a:r>
              <a:rPr lang="en-GB" sz="1200" dirty="0">
                <a:latin typeface="Karla" pitchFamily="2" charset="0"/>
                <a:ea typeface="Lato" panose="020F0502020204030203" pitchFamily="34" charset="0"/>
                <a:cs typeface="Lato" panose="020F0502020204030203" pitchFamily="34" charset="0"/>
              </a:rPr>
              <a:t>’ and ‘Bastard Strangles’.</a:t>
            </a:r>
            <a:endParaRPr lang="en-GB" dirty="0"/>
          </a:p>
          <a:p>
            <a:r>
              <a:rPr lang="en-GB" dirty="0"/>
              <a:t>Five star event yards, local riding stables and private yards have all been affected, even HRH Princess Anne has had to deal with an outbreak.</a:t>
            </a:r>
          </a:p>
          <a:p>
            <a:br>
              <a:rPr lang="en-GB" dirty="0"/>
            </a:br>
            <a:r>
              <a:rPr lang="en-GB" dirty="0"/>
              <a:t>Iceland is the only country worldwide that is Strangles free and horse imports are prohibited to help keep it that way!</a:t>
            </a:r>
          </a:p>
          <a:p>
            <a:r>
              <a:rPr lang="en-GB" dirty="0"/>
              <a:t>There are wider benefits to this which apply to other infectious diseases, for example preventing of spread of ringworm and parasite control.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Luckily, the knowledge and capability to eradicate the disease has never been better!</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8</a:t>
            </a:fld>
            <a:endParaRPr lang="en-GB"/>
          </a:p>
        </p:txBody>
      </p:sp>
    </p:spTree>
    <p:extLst>
      <p:ext uri="{BB962C8B-B14F-4D97-AF65-F5344CB8AC3E}">
        <p14:creationId xmlns:p14="http://schemas.microsoft.com/office/powerpoint/2010/main" val="3513258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ct val="0"/>
              </a:spcBef>
              <a:defRPr/>
            </a:pPr>
            <a:r>
              <a:rPr lang="en-US" dirty="0"/>
              <a:t>Rosie would have been considered a low risk horse. </a:t>
            </a:r>
          </a:p>
          <a:p>
            <a:pPr lvl="0">
              <a:spcBef>
                <a:spcPct val="0"/>
              </a:spcBef>
              <a:defRPr/>
            </a:pPr>
            <a:r>
              <a:rPr lang="en-US" dirty="0"/>
              <a:t>Only routine screening that involved testing for Strangles identified her as a carrier. </a:t>
            </a:r>
          </a:p>
          <a:p>
            <a:pPr lvl="0">
              <a:spcBef>
                <a:spcPct val="0"/>
              </a:spcBef>
              <a:defRPr/>
            </a:pPr>
            <a:endParaRPr lang="en-US" dirty="0"/>
          </a:p>
          <a:p>
            <a:pPr lvl="0">
              <a:spcBef>
                <a:spcPct val="0"/>
              </a:spcBef>
              <a:defRPr/>
            </a:pPr>
            <a:r>
              <a:rPr lang="en-US" dirty="0"/>
              <a:t>Sub-clinical carriers, like Rosie, are a regular source of infection. A horse usually becomes a carrier because pus in the guttural pouches (from abscesses on the retropharyngeal lymph nodes) cannot drain easily. As the pus dries out it creates chondroids which harbor bacteria and can shed the disease down the horse’s nasal passages.</a:t>
            </a:r>
          </a:p>
          <a:p>
            <a:pPr lvl="0">
              <a:spcBef>
                <a:spcPct val="0"/>
              </a:spcBef>
              <a:defRPr/>
            </a:pPr>
            <a:endParaRPr lang="en-US" dirty="0"/>
          </a:p>
          <a:p>
            <a:pPr lvl="0">
              <a:spcBef>
                <a:spcPct val="0"/>
              </a:spcBef>
              <a:defRPr/>
            </a:pPr>
            <a:r>
              <a:rPr lang="en-US" dirty="0"/>
              <a:t>**CLICK**</a:t>
            </a:r>
          </a:p>
          <a:p>
            <a:pPr lvl="0">
              <a:spcBef>
                <a:spcPct val="0"/>
              </a:spcBef>
              <a:defRPr/>
            </a:pPr>
            <a:endParaRPr lang="en-US" dirty="0"/>
          </a:p>
          <a:p>
            <a:pPr lvl="0">
              <a:spcBef>
                <a:spcPct val="0"/>
              </a:spcBef>
              <a:defRPr/>
            </a:pPr>
            <a:r>
              <a:rPr lang="en-US" dirty="0"/>
              <a:t>Carriers have an increased risk of shedding Strangles bacteria when they are stressed. </a:t>
            </a:r>
          </a:p>
          <a:p>
            <a:pPr lvl="0">
              <a:spcBef>
                <a:spcPct val="0"/>
              </a:spcBef>
              <a:defRPr/>
            </a:pPr>
            <a:endParaRPr lang="en-US" dirty="0"/>
          </a:p>
          <a:p>
            <a:pPr lvl="0">
              <a:spcBef>
                <a:spcPct val="0"/>
              </a:spcBef>
              <a:defRPr/>
            </a:pPr>
            <a:r>
              <a:rPr lang="en-US" dirty="0"/>
              <a:t>Carrier detection is increasingly </a:t>
            </a:r>
            <a:r>
              <a:rPr lang="en-US" dirty="0" err="1"/>
              <a:t>recognised</a:t>
            </a:r>
            <a:r>
              <a:rPr lang="en-US" dirty="0"/>
              <a:t> as an important part of screening new arrivals on yards. Carriers can be identified through blood tests as most will still produce antibodies to the bacteria whilst appearing outwardly healthy.</a:t>
            </a:r>
            <a:endParaRPr lang="en-US" i="1" dirty="0"/>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9</a:t>
            </a:fld>
            <a:endParaRPr lang="en-GB"/>
          </a:p>
        </p:txBody>
      </p:sp>
    </p:spTree>
    <p:extLst>
      <p:ext uri="{BB962C8B-B14F-4D97-AF65-F5344CB8AC3E}">
        <p14:creationId xmlns:p14="http://schemas.microsoft.com/office/powerpoint/2010/main" val="647331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auto plays** </a:t>
            </a:r>
          </a:p>
          <a:p>
            <a:r>
              <a:rPr lang="en-GB" dirty="0"/>
              <a:t>Redwings carrier animation 2021</a:t>
            </a:r>
          </a:p>
          <a:p>
            <a:endParaRPr lang="en-GB" dirty="0"/>
          </a:p>
          <a:p>
            <a:r>
              <a:rPr lang="en-GB" dirty="0"/>
              <a:t>Physical removal of chondroids as the source of infection, followed by flushing the pouch and then subsequent retesting to ensure the horse is now infection-free means the horse presents no further risk.</a:t>
            </a:r>
          </a:p>
          <a:p>
            <a:endParaRPr lang="en-GB" dirty="0"/>
          </a:p>
          <a:p>
            <a:r>
              <a:rPr lang="en-GB" dirty="0"/>
              <a:t>Some horses can have one small chondroid, others may have more than 100. We’ll look at how long it takes to treat a Strangles carrier shortly.</a:t>
            </a:r>
          </a:p>
          <a:p>
            <a:endParaRPr lang="en-GB" dirty="0"/>
          </a:p>
        </p:txBody>
      </p:sp>
      <p:sp>
        <p:nvSpPr>
          <p:cNvPr id="4" name="Slide Number Placeholder 3"/>
          <p:cNvSpPr>
            <a:spLocks noGrp="1"/>
          </p:cNvSpPr>
          <p:nvPr>
            <p:ph type="sldNum" sz="quarter" idx="5"/>
          </p:nvPr>
        </p:nvSpPr>
        <p:spPr/>
        <p:txBody>
          <a:bodyPr/>
          <a:lstStyle/>
          <a:p>
            <a:fld id="{B0F2E679-C6FF-44EF-A2FF-9C56C718744F}" type="slidenum">
              <a:rPr lang="en-GB" smtClean="0"/>
              <a:t>10</a:t>
            </a:fld>
            <a:endParaRPr lang="en-GB"/>
          </a:p>
        </p:txBody>
      </p:sp>
    </p:spTree>
    <p:extLst>
      <p:ext uri="{BB962C8B-B14F-4D97-AF65-F5344CB8AC3E}">
        <p14:creationId xmlns:p14="http://schemas.microsoft.com/office/powerpoint/2010/main" val="1322101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3335C-E65F-4DEF-967D-BE63C6E87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785AE4-5D20-4E9F-93F8-57195DC76F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4A623F-551A-4ECD-B152-BC8BAF826B5F}"/>
              </a:ext>
            </a:extLst>
          </p:cNvPr>
          <p:cNvSpPr>
            <a:spLocks noGrp="1"/>
          </p:cNvSpPr>
          <p:nvPr>
            <p:ph type="dt" sz="half" idx="10"/>
          </p:nvPr>
        </p:nvSpPr>
        <p:spPr/>
        <p:txBody>
          <a:bodyPr/>
          <a:lstStyle/>
          <a:p>
            <a:fld id="{9C9B14C9-118E-4179-99DA-ACDB4F45C9D2}" type="datetimeFigureOut">
              <a:rPr lang="en-GB" smtClean="0"/>
              <a:t>09/10/2023</a:t>
            </a:fld>
            <a:endParaRPr lang="en-GB"/>
          </a:p>
        </p:txBody>
      </p:sp>
      <p:sp>
        <p:nvSpPr>
          <p:cNvPr id="5" name="Footer Placeholder 4">
            <a:extLst>
              <a:ext uri="{FF2B5EF4-FFF2-40B4-BE49-F238E27FC236}">
                <a16:creationId xmlns:a16="http://schemas.microsoft.com/office/drawing/2014/main" id="{9CF6ACE3-B3F4-4184-8928-9A4131F159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6E9C34-7BF6-462F-96C1-5D6C345AF257}"/>
              </a:ext>
            </a:extLst>
          </p:cNvPr>
          <p:cNvSpPr>
            <a:spLocks noGrp="1"/>
          </p:cNvSpPr>
          <p:nvPr>
            <p:ph type="sldNum" sz="quarter" idx="12"/>
          </p:nvPr>
        </p:nvSpPr>
        <p:spPr/>
        <p:txBody>
          <a:bodyPr/>
          <a:lstStyle/>
          <a:p>
            <a:fld id="{62B0B118-A7FD-4B8F-8C56-3014111D85DB}" type="slidenum">
              <a:rPr lang="en-GB" smtClean="0"/>
              <a:t>‹#›</a:t>
            </a:fld>
            <a:endParaRPr lang="en-GB"/>
          </a:p>
        </p:txBody>
      </p:sp>
    </p:spTree>
    <p:extLst>
      <p:ext uri="{BB962C8B-B14F-4D97-AF65-F5344CB8AC3E}">
        <p14:creationId xmlns:p14="http://schemas.microsoft.com/office/powerpoint/2010/main" val="2973641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3D706-4CF5-48DF-803D-6F8EA7CE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0F7AFD-0FCB-4559-8417-2D587FE2C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EDDC09-5DF6-46BF-96FB-B92D2D4F860B}"/>
              </a:ext>
            </a:extLst>
          </p:cNvPr>
          <p:cNvSpPr>
            <a:spLocks noGrp="1"/>
          </p:cNvSpPr>
          <p:nvPr>
            <p:ph type="dt" sz="half" idx="10"/>
          </p:nvPr>
        </p:nvSpPr>
        <p:spPr/>
        <p:txBody>
          <a:bodyPr/>
          <a:lstStyle/>
          <a:p>
            <a:fld id="{9C9B14C9-118E-4179-99DA-ACDB4F45C9D2}" type="datetimeFigureOut">
              <a:rPr lang="en-GB" smtClean="0"/>
              <a:t>09/10/2023</a:t>
            </a:fld>
            <a:endParaRPr lang="en-GB"/>
          </a:p>
        </p:txBody>
      </p:sp>
      <p:sp>
        <p:nvSpPr>
          <p:cNvPr id="5" name="Footer Placeholder 4">
            <a:extLst>
              <a:ext uri="{FF2B5EF4-FFF2-40B4-BE49-F238E27FC236}">
                <a16:creationId xmlns:a16="http://schemas.microsoft.com/office/drawing/2014/main" id="{FC748321-25B5-4975-B118-D80AA842E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BF3DF7-239D-439C-9D2F-B8459DE2E83D}"/>
              </a:ext>
            </a:extLst>
          </p:cNvPr>
          <p:cNvSpPr>
            <a:spLocks noGrp="1"/>
          </p:cNvSpPr>
          <p:nvPr>
            <p:ph type="sldNum" sz="quarter" idx="12"/>
          </p:nvPr>
        </p:nvSpPr>
        <p:spPr/>
        <p:txBody>
          <a:bodyPr/>
          <a:lstStyle/>
          <a:p>
            <a:fld id="{62B0B118-A7FD-4B8F-8C56-3014111D85DB}" type="slidenum">
              <a:rPr lang="en-GB" smtClean="0"/>
              <a:t>‹#›</a:t>
            </a:fld>
            <a:endParaRPr lang="en-GB"/>
          </a:p>
        </p:txBody>
      </p:sp>
    </p:spTree>
    <p:extLst>
      <p:ext uri="{BB962C8B-B14F-4D97-AF65-F5344CB8AC3E}">
        <p14:creationId xmlns:p14="http://schemas.microsoft.com/office/powerpoint/2010/main" val="258902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9B3A4B-3B8D-405B-82E9-1F717D1E7C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1E383D-3D71-415B-B416-BB4CF97CFF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A40321-3A49-450C-A694-4307799D091B}"/>
              </a:ext>
            </a:extLst>
          </p:cNvPr>
          <p:cNvSpPr>
            <a:spLocks noGrp="1"/>
          </p:cNvSpPr>
          <p:nvPr>
            <p:ph type="dt" sz="half" idx="10"/>
          </p:nvPr>
        </p:nvSpPr>
        <p:spPr/>
        <p:txBody>
          <a:bodyPr/>
          <a:lstStyle/>
          <a:p>
            <a:fld id="{9C9B14C9-118E-4179-99DA-ACDB4F45C9D2}" type="datetimeFigureOut">
              <a:rPr lang="en-GB" smtClean="0"/>
              <a:t>09/10/2023</a:t>
            </a:fld>
            <a:endParaRPr lang="en-GB"/>
          </a:p>
        </p:txBody>
      </p:sp>
      <p:sp>
        <p:nvSpPr>
          <p:cNvPr id="5" name="Footer Placeholder 4">
            <a:extLst>
              <a:ext uri="{FF2B5EF4-FFF2-40B4-BE49-F238E27FC236}">
                <a16:creationId xmlns:a16="http://schemas.microsoft.com/office/drawing/2014/main" id="{4FCF8051-93C6-481E-83C7-529416FC4D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E959C8-F422-417B-B600-062549E0D53D}"/>
              </a:ext>
            </a:extLst>
          </p:cNvPr>
          <p:cNvSpPr>
            <a:spLocks noGrp="1"/>
          </p:cNvSpPr>
          <p:nvPr>
            <p:ph type="sldNum" sz="quarter" idx="12"/>
          </p:nvPr>
        </p:nvSpPr>
        <p:spPr/>
        <p:txBody>
          <a:bodyPr/>
          <a:lstStyle/>
          <a:p>
            <a:fld id="{62B0B118-A7FD-4B8F-8C56-3014111D85DB}" type="slidenum">
              <a:rPr lang="en-GB" smtClean="0"/>
              <a:t>‹#›</a:t>
            </a:fld>
            <a:endParaRPr lang="en-GB"/>
          </a:p>
        </p:txBody>
      </p:sp>
    </p:spTree>
    <p:extLst>
      <p:ext uri="{BB962C8B-B14F-4D97-AF65-F5344CB8AC3E}">
        <p14:creationId xmlns:p14="http://schemas.microsoft.com/office/powerpoint/2010/main" val="2499849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3767B-E39C-4622-AD9E-10DAB7D927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C2BC91-FBCC-4CFB-90FC-C1952FC666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418B4B-2787-47B5-BF32-7FE96CC06E7C}"/>
              </a:ext>
            </a:extLst>
          </p:cNvPr>
          <p:cNvSpPr>
            <a:spLocks noGrp="1"/>
          </p:cNvSpPr>
          <p:nvPr>
            <p:ph type="dt" sz="half" idx="10"/>
          </p:nvPr>
        </p:nvSpPr>
        <p:spPr/>
        <p:txBody>
          <a:bodyPr/>
          <a:lstStyle/>
          <a:p>
            <a:fld id="{9C9B14C9-118E-4179-99DA-ACDB4F45C9D2}" type="datetimeFigureOut">
              <a:rPr lang="en-GB" smtClean="0"/>
              <a:t>09/10/2023</a:t>
            </a:fld>
            <a:endParaRPr lang="en-GB"/>
          </a:p>
        </p:txBody>
      </p:sp>
      <p:sp>
        <p:nvSpPr>
          <p:cNvPr id="5" name="Footer Placeholder 4">
            <a:extLst>
              <a:ext uri="{FF2B5EF4-FFF2-40B4-BE49-F238E27FC236}">
                <a16:creationId xmlns:a16="http://schemas.microsoft.com/office/drawing/2014/main" id="{00175709-AEE6-42B5-B88B-3E218F473E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A5A048-B673-4349-9733-E967010AC9D0}"/>
              </a:ext>
            </a:extLst>
          </p:cNvPr>
          <p:cNvSpPr>
            <a:spLocks noGrp="1"/>
          </p:cNvSpPr>
          <p:nvPr>
            <p:ph type="sldNum" sz="quarter" idx="12"/>
          </p:nvPr>
        </p:nvSpPr>
        <p:spPr/>
        <p:txBody>
          <a:bodyPr/>
          <a:lstStyle/>
          <a:p>
            <a:fld id="{62B0B118-A7FD-4B8F-8C56-3014111D85DB}" type="slidenum">
              <a:rPr lang="en-GB" smtClean="0"/>
              <a:t>‹#›</a:t>
            </a:fld>
            <a:endParaRPr lang="en-GB"/>
          </a:p>
        </p:txBody>
      </p:sp>
    </p:spTree>
    <p:extLst>
      <p:ext uri="{BB962C8B-B14F-4D97-AF65-F5344CB8AC3E}">
        <p14:creationId xmlns:p14="http://schemas.microsoft.com/office/powerpoint/2010/main" val="1476358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0EA6-F7D9-4B4D-9A5D-7F2079F23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3AF529-003B-453C-AB65-31180B171C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D5DE11-FAE2-4BBD-8A9B-90AE73172966}"/>
              </a:ext>
            </a:extLst>
          </p:cNvPr>
          <p:cNvSpPr>
            <a:spLocks noGrp="1"/>
          </p:cNvSpPr>
          <p:nvPr>
            <p:ph type="dt" sz="half" idx="10"/>
          </p:nvPr>
        </p:nvSpPr>
        <p:spPr/>
        <p:txBody>
          <a:bodyPr/>
          <a:lstStyle/>
          <a:p>
            <a:fld id="{9C9B14C9-118E-4179-99DA-ACDB4F45C9D2}" type="datetimeFigureOut">
              <a:rPr lang="en-GB" smtClean="0"/>
              <a:t>09/10/2023</a:t>
            </a:fld>
            <a:endParaRPr lang="en-GB"/>
          </a:p>
        </p:txBody>
      </p:sp>
      <p:sp>
        <p:nvSpPr>
          <p:cNvPr id="5" name="Footer Placeholder 4">
            <a:extLst>
              <a:ext uri="{FF2B5EF4-FFF2-40B4-BE49-F238E27FC236}">
                <a16:creationId xmlns:a16="http://schemas.microsoft.com/office/drawing/2014/main" id="{C05D5BBE-F4FA-42C3-A624-9D04417E4C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D0790C-1E66-4CC9-BFF6-33A88EB3D588}"/>
              </a:ext>
            </a:extLst>
          </p:cNvPr>
          <p:cNvSpPr>
            <a:spLocks noGrp="1"/>
          </p:cNvSpPr>
          <p:nvPr>
            <p:ph type="sldNum" sz="quarter" idx="12"/>
          </p:nvPr>
        </p:nvSpPr>
        <p:spPr/>
        <p:txBody>
          <a:bodyPr/>
          <a:lstStyle/>
          <a:p>
            <a:fld id="{62B0B118-A7FD-4B8F-8C56-3014111D85DB}" type="slidenum">
              <a:rPr lang="en-GB" smtClean="0"/>
              <a:t>‹#›</a:t>
            </a:fld>
            <a:endParaRPr lang="en-GB"/>
          </a:p>
        </p:txBody>
      </p:sp>
    </p:spTree>
    <p:extLst>
      <p:ext uri="{BB962C8B-B14F-4D97-AF65-F5344CB8AC3E}">
        <p14:creationId xmlns:p14="http://schemas.microsoft.com/office/powerpoint/2010/main" val="336185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9A9D-978D-4368-B294-9D82E36D37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21903A-A85C-4D1E-B8A6-2294A04FA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C4F0D26-9B33-435A-A3FE-B2EB92FDE1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AF0C0C-3C9C-4136-8244-B23FB2365A8E}"/>
              </a:ext>
            </a:extLst>
          </p:cNvPr>
          <p:cNvSpPr>
            <a:spLocks noGrp="1"/>
          </p:cNvSpPr>
          <p:nvPr>
            <p:ph type="dt" sz="half" idx="10"/>
          </p:nvPr>
        </p:nvSpPr>
        <p:spPr/>
        <p:txBody>
          <a:bodyPr/>
          <a:lstStyle/>
          <a:p>
            <a:fld id="{9C9B14C9-118E-4179-99DA-ACDB4F45C9D2}" type="datetimeFigureOut">
              <a:rPr lang="en-GB" smtClean="0"/>
              <a:t>09/10/2023</a:t>
            </a:fld>
            <a:endParaRPr lang="en-GB"/>
          </a:p>
        </p:txBody>
      </p:sp>
      <p:sp>
        <p:nvSpPr>
          <p:cNvPr id="6" name="Footer Placeholder 5">
            <a:extLst>
              <a:ext uri="{FF2B5EF4-FFF2-40B4-BE49-F238E27FC236}">
                <a16:creationId xmlns:a16="http://schemas.microsoft.com/office/drawing/2014/main" id="{AF45E2A8-F427-46AF-8029-753E7DC943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A50E12-C703-4040-A23E-94B954F4E08C}"/>
              </a:ext>
            </a:extLst>
          </p:cNvPr>
          <p:cNvSpPr>
            <a:spLocks noGrp="1"/>
          </p:cNvSpPr>
          <p:nvPr>
            <p:ph type="sldNum" sz="quarter" idx="12"/>
          </p:nvPr>
        </p:nvSpPr>
        <p:spPr/>
        <p:txBody>
          <a:bodyPr/>
          <a:lstStyle/>
          <a:p>
            <a:fld id="{62B0B118-A7FD-4B8F-8C56-3014111D85DB}" type="slidenum">
              <a:rPr lang="en-GB" smtClean="0"/>
              <a:t>‹#›</a:t>
            </a:fld>
            <a:endParaRPr lang="en-GB"/>
          </a:p>
        </p:txBody>
      </p:sp>
    </p:spTree>
    <p:extLst>
      <p:ext uri="{BB962C8B-B14F-4D97-AF65-F5344CB8AC3E}">
        <p14:creationId xmlns:p14="http://schemas.microsoft.com/office/powerpoint/2010/main" val="1530467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01204-220B-4E93-BEE5-27DD1F72BA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097656-7F5D-4AD6-B3D2-BCF6D272C0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8F8454-23EE-4C4A-9121-4DCC923E83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D772DB-27B1-45F1-8F5E-9E06F9049F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8FF927-06B6-4DA3-BA96-A673D9387C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2B882F-90B6-41C5-8A38-6D75F4C44606}"/>
              </a:ext>
            </a:extLst>
          </p:cNvPr>
          <p:cNvSpPr>
            <a:spLocks noGrp="1"/>
          </p:cNvSpPr>
          <p:nvPr>
            <p:ph type="dt" sz="half" idx="10"/>
          </p:nvPr>
        </p:nvSpPr>
        <p:spPr/>
        <p:txBody>
          <a:bodyPr/>
          <a:lstStyle/>
          <a:p>
            <a:fld id="{9C9B14C9-118E-4179-99DA-ACDB4F45C9D2}" type="datetimeFigureOut">
              <a:rPr lang="en-GB" smtClean="0"/>
              <a:t>09/10/2023</a:t>
            </a:fld>
            <a:endParaRPr lang="en-GB"/>
          </a:p>
        </p:txBody>
      </p:sp>
      <p:sp>
        <p:nvSpPr>
          <p:cNvPr id="8" name="Footer Placeholder 7">
            <a:extLst>
              <a:ext uri="{FF2B5EF4-FFF2-40B4-BE49-F238E27FC236}">
                <a16:creationId xmlns:a16="http://schemas.microsoft.com/office/drawing/2014/main" id="{6F31869B-A4AA-4ED2-ACE7-F3AB67964E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2A0A4B-9CE2-4CC3-9015-52D4B035060C}"/>
              </a:ext>
            </a:extLst>
          </p:cNvPr>
          <p:cNvSpPr>
            <a:spLocks noGrp="1"/>
          </p:cNvSpPr>
          <p:nvPr>
            <p:ph type="sldNum" sz="quarter" idx="12"/>
          </p:nvPr>
        </p:nvSpPr>
        <p:spPr/>
        <p:txBody>
          <a:bodyPr/>
          <a:lstStyle/>
          <a:p>
            <a:fld id="{62B0B118-A7FD-4B8F-8C56-3014111D85DB}" type="slidenum">
              <a:rPr lang="en-GB" smtClean="0"/>
              <a:t>‹#›</a:t>
            </a:fld>
            <a:endParaRPr lang="en-GB"/>
          </a:p>
        </p:txBody>
      </p:sp>
    </p:spTree>
    <p:extLst>
      <p:ext uri="{BB962C8B-B14F-4D97-AF65-F5344CB8AC3E}">
        <p14:creationId xmlns:p14="http://schemas.microsoft.com/office/powerpoint/2010/main" val="423173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CDE41-760F-4FC1-89D3-EB918FC063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893DCD-33EB-4E18-85F2-7175F6A17073}"/>
              </a:ext>
            </a:extLst>
          </p:cNvPr>
          <p:cNvSpPr>
            <a:spLocks noGrp="1"/>
          </p:cNvSpPr>
          <p:nvPr>
            <p:ph type="dt" sz="half" idx="10"/>
          </p:nvPr>
        </p:nvSpPr>
        <p:spPr/>
        <p:txBody>
          <a:bodyPr/>
          <a:lstStyle/>
          <a:p>
            <a:fld id="{9C9B14C9-118E-4179-99DA-ACDB4F45C9D2}" type="datetimeFigureOut">
              <a:rPr lang="en-GB" smtClean="0"/>
              <a:t>09/10/2023</a:t>
            </a:fld>
            <a:endParaRPr lang="en-GB"/>
          </a:p>
        </p:txBody>
      </p:sp>
      <p:sp>
        <p:nvSpPr>
          <p:cNvPr id="4" name="Footer Placeholder 3">
            <a:extLst>
              <a:ext uri="{FF2B5EF4-FFF2-40B4-BE49-F238E27FC236}">
                <a16:creationId xmlns:a16="http://schemas.microsoft.com/office/drawing/2014/main" id="{A57A3B58-274A-4135-B5E5-64864B900C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A5BA8B-060E-45C1-8BA8-241D6E9B34CA}"/>
              </a:ext>
            </a:extLst>
          </p:cNvPr>
          <p:cNvSpPr>
            <a:spLocks noGrp="1"/>
          </p:cNvSpPr>
          <p:nvPr>
            <p:ph type="sldNum" sz="quarter" idx="12"/>
          </p:nvPr>
        </p:nvSpPr>
        <p:spPr/>
        <p:txBody>
          <a:bodyPr/>
          <a:lstStyle/>
          <a:p>
            <a:fld id="{62B0B118-A7FD-4B8F-8C56-3014111D85DB}" type="slidenum">
              <a:rPr lang="en-GB" smtClean="0"/>
              <a:t>‹#›</a:t>
            </a:fld>
            <a:endParaRPr lang="en-GB"/>
          </a:p>
        </p:txBody>
      </p:sp>
    </p:spTree>
    <p:extLst>
      <p:ext uri="{BB962C8B-B14F-4D97-AF65-F5344CB8AC3E}">
        <p14:creationId xmlns:p14="http://schemas.microsoft.com/office/powerpoint/2010/main" val="3531710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D5ACAC-5E47-4359-8B54-A29650E78F25}"/>
              </a:ext>
            </a:extLst>
          </p:cNvPr>
          <p:cNvSpPr>
            <a:spLocks noGrp="1"/>
          </p:cNvSpPr>
          <p:nvPr>
            <p:ph type="dt" sz="half" idx="10"/>
          </p:nvPr>
        </p:nvSpPr>
        <p:spPr/>
        <p:txBody>
          <a:bodyPr/>
          <a:lstStyle/>
          <a:p>
            <a:fld id="{9C9B14C9-118E-4179-99DA-ACDB4F45C9D2}" type="datetimeFigureOut">
              <a:rPr lang="en-GB" smtClean="0"/>
              <a:t>09/10/2023</a:t>
            </a:fld>
            <a:endParaRPr lang="en-GB"/>
          </a:p>
        </p:txBody>
      </p:sp>
      <p:sp>
        <p:nvSpPr>
          <p:cNvPr id="3" name="Footer Placeholder 2">
            <a:extLst>
              <a:ext uri="{FF2B5EF4-FFF2-40B4-BE49-F238E27FC236}">
                <a16:creationId xmlns:a16="http://schemas.microsoft.com/office/drawing/2014/main" id="{23FC29D6-F1AD-4F77-A949-F2834DEB5A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F550A1D-1F16-4D75-B037-E19FC1723439}"/>
              </a:ext>
            </a:extLst>
          </p:cNvPr>
          <p:cNvSpPr>
            <a:spLocks noGrp="1"/>
          </p:cNvSpPr>
          <p:nvPr>
            <p:ph type="sldNum" sz="quarter" idx="12"/>
          </p:nvPr>
        </p:nvSpPr>
        <p:spPr/>
        <p:txBody>
          <a:bodyPr/>
          <a:lstStyle/>
          <a:p>
            <a:fld id="{62B0B118-A7FD-4B8F-8C56-3014111D85DB}" type="slidenum">
              <a:rPr lang="en-GB" smtClean="0"/>
              <a:t>‹#›</a:t>
            </a:fld>
            <a:endParaRPr lang="en-GB"/>
          </a:p>
        </p:txBody>
      </p:sp>
    </p:spTree>
    <p:extLst>
      <p:ext uri="{BB962C8B-B14F-4D97-AF65-F5344CB8AC3E}">
        <p14:creationId xmlns:p14="http://schemas.microsoft.com/office/powerpoint/2010/main" val="4001792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B7C2-54BD-4F9C-A320-0D74ABE9AB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B009A01-2798-464B-B133-95F825C66A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1CB4936-0807-4254-B837-BF002FBC9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38B78-6695-4245-8F0F-AC969E428031}"/>
              </a:ext>
            </a:extLst>
          </p:cNvPr>
          <p:cNvSpPr>
            <a:spLocks noGrp="1"/>
          </p:cNvSpPr>
          <p:nvPr>
            <p:ph type="dt" sz="half" idx="10"/>
          </p:nvPr>
        </p:nvSpPr>
        <p:spPr/>
        <p:txBody>
          <a:bodyPr/>
          <a:lstStyle/>
          <a:p>
            <a:fld id="{9C9B14C9-118E-4179-99DA-ACDB4F45C9D2}" type="datetimeFigureOut">
              <a:rPr lang="en-GB" smtClean="0"/>
              <a:t>09/10/2023</a:t>
            </a:fld>
            <a:endParaRPr lang="en-GB"/>
          </a:p>
        </p:txBody>
      </p:sp>
      <p:sp>
        <p:nvSpPr>
          <p:cNvPr id="6" name="Footer Placeholder 5">
            <a:extLst>
              <a:ext uri="{FF2B5EF4-FFF2-40B4-BE49-F238E27FC236}">
                <a16:creationId xmlns:a16="http://schemas.microsoft.com/office/drawing/2014/main" id="{FB4D7427-3160-4089-8249-1BD205FC2D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6C85D7-4E3F-4FFD-9C4B-1B788E667594}"/>
              </a:ext>
            </a:extLst>
          </p:cNvPr>
          <p:cNvSpPr>
            <a:spLocks noGrp="1"/>
          </p:cNvSpPr>
          <p:nvPr>
            <p:ph type="sldNum" sz="quarter" idx="12"/>
          </p:nvPr>
        </p:nvSpPr>
        <p:spPr/>
        <p:txBody>
          <a:bodyPr/>
          <a:lstStyle/>
          <a:p>
            <a:fld id="{62B0B118-A7FD-4B8F-8C56-3014111D85DB}" type="slidenum">
              <a:rPr lang="en-GB" smtClean="0"/>
              <a:t>‹#›</a:t>
            </a:fld>
            <a:endParaRPr lang="en-GB"/>
          </a:p>
        </p:txBody>
      </p:sp>
    </p:spTree>
    <p:extLst>
      <p:ext uri="{BB962C8B-B14F-4D97-AF65-F5344CB8AC3E}">
        <p14:creationId xmlns:p14="http://schemas.microsoft.com/office/powerpoint/2010/main" val="3350750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CE7F-5ADC-465C-94F9-9B335B6711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3E3E69-D6BA-4760-8630-29719070D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8857AF-640C-48FE-9BCD-CB7402A665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77311F-3784-4B74-A038-A796EA042822}"/>
              </a:ext>
            </a:extLst>
          </p:cNvPr>
          <p:cNvSpPr>
            <a:spLocks noGrp="1"/>
          </p:cNvSpPr>
          <p:nvPr>
            <p:ph type="dt" sz="half" idx="10"/>
          </p:nvPr>
        </p:nvSpPr>
        <p:spPr/>
        <p:txBody>
          <a:bodyPr/>
          <a:lstStyle/>
          <a:p>
            <a:fld id="{9C9B14C9-118E-4179-99DA-ACDB4F45C9D2}" type="datetimeFigureOut">
              <a:rPr lang="en-GB" smtClean="0"/>
              <a:t>09/10/2023</a:t>
            </a:fld>
            <a:endParaRPr lang="en-GB"/>
          </a:p>
        </p:txBody>
      </p:sp>
      <p:sp>
        <p:nvSpPr>
          <p:cNvPr id="6" name="Footer Placeholder 5">
            <a:extLst>
              <a:ext uri="{FF2B5EF4-FFF2-40B4-BE49-F238E27FC236}">
                <a16:creationId xmlns:a16="http://schemas.microsoft.com/office/drawing/2014/main" id="{4989F6AF-8312-4FE8-BE77-134A82A2CB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2851CE-67AE-44E4-BE32-95D326D9165E}"/>
              </a:ext>
            </a:extLst>
          </p:cNvPr>
          <p:cNvSpPr>
            <a:spLocks noGrp="1"/>
          </p:cNvSpPr>
          <p:nvPr>
            <p:ph type="sldNum" sz="quarter" idx="12"/>
          </p:nvPr>
        </p:nvSpPr>
        <p:spPr/>
        <p:txBody>
          <a:bodyPr/>
          <a:lstStyle/>
          <a:p>
            <a:fld id="{62B0B118-A7FD-4B8F-8C56-3014111D85DB}" type="slidenum">
              <a:rPr lang="en-GB" smtClean="0"/>
              <a:t>‹#›</a:t>
            </a:fld>
            <a:endParaRPr lang="en-GB"/>
          </a:p>
        </p:txBody>
      </p:sp>
    </p:spTree>
    <p:extLst>
      <p:ext uri="{BB962C8B-B14F-4D97-AF65-F5344CB8AC3E}">
        <p14:creationId xmlns:p14="http://schemas.microsoft.com/office/powerpoint/2010/main" val="1691986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487EF3-1DF6-4FA1-9991-FAAD3E78CA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E294FD-AAF3-449D-8159-7E60DA02C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D20A03-6FE9-4095-99FB-1538A6AE1A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B14C9-118E-4179-99DA-ACDB4F45C9D2}" type="datetimeFigureOut">
              <a:rPr lang="en-GB" smtClean="0"/>
              <a:t>09/10/2023</a:t>
            </a:fld>
            <a:endParaRPr lang="en-GB"/>
          </a:p>
        </p:txBody>
      </p:sp>
      <p:sp>
        <p:nvSpPr>
          <p:cNvPr id="5" name="Footer Placeholder 4">
            <a:extLst>
              <a:ext uri="{FF2B5EF4-FFF2-40B4-BE49-F238E27FC236}">
                <a16:creationId xmlns:a16="http://schemas.microsoft.com/office/drawing/2014/main" id="{12F5A161-40F8-4F92-AFD5-EF4FC5E16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10835C0-A6D5-42F8-8D51-96199AA52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0B118-A7FD-4B8F-8C56-3014111D85DB}" type="slidenum">
              <a:rPr lang="en-GB" smtClean="0"/>
              <a:t>‹#›</a:t>
            </a:fld>
            <a:endParaRPr lang="en-GB"/>
          </a:p>
        </p:txBody>
      </p:sp>
    </p:spTree>
    <p:extLst>
      <p:ext uri="{BB962C8B-B14F-4D97-AF65-F5344CB8AC3E}">
        <p14:creationId xmlns:p14="http://schemas.microsoft.com/office/powerpoint/2010/main" val="984705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hart" Target="../charts/char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hyperlink" Target="http://www.jdata.co.za/se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9.pn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xml"/><Relationship Id="rId7" Type="http://schemas.openxmlformats.org/officeDocument/2006/relationships/image" Target="../media/image63.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2.jpeg"/><Relationship Id="rId5" Type="http://schemas.openxmlformats.org/officeDocument/2006/relationships/image" Target="../media/image4.png"/><Relationship Id="rId4" Type="http://schemas.openxmlformats.org/officeDocument/2006/relationships/notesSlide" Target="../notesSlides/notesSlide33.xml"/><Relationship Id="rId9" Type="http://schemas.openxmlformats.org/officeDocument/2006/relationships/hyperlink" Target="http://www.redwings.org.uk/tempchecke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6.jpeg"/><Relationship Id="rId4" Type="http://schemas.openxmlformats.org/officeDocument/2006/relationships/hyperlink" Target="http://www.redwings.co.uk/strangles/strangles-awareness-wee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8" Type="http://schemas.openxmlformats.org/officeDocument/2006/relationships/hyperlink" Target="https://onlinelibrary.wiley.com/doi/10.1002/vetr.948" TargetMode="External"/><Relationship Id="rId3" Type="http://schemas.openxmlformats.org/officeDocument/2006/relationships/hyperlink" Target="http://www.redwings.org.uk/strangles" TargetMode="External"/><Relationship Id="rId7" Type="http://schemas.openxmlformats.org/officeDocument/2006/relationships/hyperlink" Target="https://doi.org/10.1016/j.vaccine.2018.01.030"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vettimes.co.uk/article/Strangles-eradication-hopes/?format=pdf" TargetMode="External"/><Relationship Id="rId5" Type="http://schemas.openxmlformats.org/officeDocument/2006/relationships/hyperlink" Target="https://www.redwings.org.uk/sites/default/files/V6%20Redwings%20Strangles%20protocol%20resource%20for%20website.pdf" TargetMode="External"/><Relationship Id="rId10" Type="http://schemas.openxmlformats.org/officeDocument/2006/relationships/hyperlink" Target="https://doi.org/10.1111/evj.13865" TargetMode="External"/><Relationship Id="rId4" Type="http://schemas.openxmlformats.org/officeDocument/2006/relationships/hyperlink" Target="https://www.redwings.org.uk/strangles-survey-report" TargetMode="External"/><Relationship Id="rId9" Type="http://schemas.openxmlformats.org/officeDocument/2006/relationships/hyperlink" Target="http://www.magonlinelibrary.com/doi/10.12968/ukve.2021.5.2.S.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F2EF5-C236-435F-9DF6-BF8D2F497C8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sp>
        <p:nvSpPr>
          <p:cNvPr id="5" name="TextBox 4">
            <a:extLst>
              <a:ext uri="{FF2B5EF4-FFF2-40B4-BE49-F238E27FC236}">
                <a16:creationId xmlns:a16="http://schemas.microsoft.com/office/drawing/2014/main" id="{00AF1630-299A-4795-9A31-6CAA09CB16AA}"/>
              </a:ext>
            </a:extLst>
          </p:cNvPr>
          <p:cNvSpPr txBox="1"/>
          <p:nvPr/>
        </p:nvSpPr>
        <p:spPr>
          <a:xfrm>
            <a:off x="371475" y="483158"/>
            <a:ext cx="8424310" cy="584775"/>
          </a:xfrm>
          <a:prstGeom prst="rect">
            <a:avLst/>
          </a:prstGeom>
          <a:noFill/>
        </p:spPr>
        <p:txBody>
          <a:bodyPr wrap="square" rtlCol="0">
            <a:spAutoFit/>
          </a:bodyPr>
          <a:lstStyle/>
          <a:p>
            <a:r>
              <a:rPr lang="en-GB" sz="3200" dirty="0">
                <a:solidFill>
                  <a:srgbClr val="243646"/>
                </a:solidFill>
                <a:latin typeface="Thick Goth" panose="02000506020000020004" pitchFamily="50" charset="0"/>
              </a:rPr>
              <a:t>Client event slides on Strangles and biosecurity</a:t>
            </a:r>
          </a:p>
        </p:txBody>
      </p:sp>
      <p:sp>
        <p:nvSpPr>
          <p:cNvPr id="8" name="Rectangle 7">
            <a:extLst>
              <a:ext uri="{FF2B5EF4-FFF2-40B4-BE49-F238E27FC236}">
                <a16:creationId xmlns:a16="http://schemas.microsoft.com/office/drawing/2014/main" id="{C4A63583-5A5D-474E-919B-1FBB3D4571FE}"/>
              </a:ext>
            </a:extLst>
          </p:cNvPr>
          <p:cNvSpPr/>
          <p:nvPr/>
        </p:nvSpPr>
        <p:spPr>
          <a:xfrm>
            <a:off x="343415" y="1253343"/>
            <a:ext cx="8102085" cy="4924425"/>
          </a:xfrm>
          <a:prstGeom prst="rect">
            <a:avLst/>
          </a:prstGeom>
        </p:spPr>
        <p:txBody>
          <a:bodyPr wrap="square">
            <a:spAutoFit/>
          </a:bodyPr>
          <a:lstStyle/>
          <a:p>
            <a:pPr marL="285750" indent="-285750">
              <a:buFont typeface="Arial" panose="020B0604020202020204" pitchFamily="34" charset="0"/>
              <a:buChar char="•"/>
            </a:pPr>
            <a:r>
              <a:rPr lang="en-GB" sz="2200" b="1" dirty="0">
                <a:solidFill>
                  <a:srgbClr val="243646"/>
                </a:solidFill>
                <a:latin typeface="Karla" pitchFamily="2" charset="0"/>
                <a:ea typeface="Lato" panose="020F0502020204030203" pitchFamily="34" charset="0"/>
                <a:cs typeface="Lato" panose="020F0502020204030203" pitchFamily="34" charset="0"/>
              </a:rPr>
              <a:t>Thank you for raising awareness of Strangles!</a:t>
            </a:r>
          </a:p>
          <a:p>
            <a:pPr marL="285750" indent="-285750">
              <a:buFont typeface="Arial" panose="020B0604020202020204" pitchFamily="34" charset="0"/>
              <a:buChar char="•"/>
            </a:pPr>
            <a:endParaRPr lang="en-GB" sz="1000" dirty="0">
              <a:solidFill>
                <a:srgbClr val="243646"/>
              </a:solidFill>
              <a:latin typeface="Karla" pitchFamily="2"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GB" sz="2200" dirty="0">
                <a:solidFill>
                  <a:srgbClr val="243646"/>
                </a:solidFill>
                <a:latin typeface="Karla" pitchFamily="2" charset="0"/>
                <a:ea typeface="Lato" panose="020F0502020204030203" pitchFamily="34" charset="0"/>
                <a:cs typeface="Lato" panose="020F0502020204030203" pitchFamily="34" charset="0"/>
              </a:rPr>
              <a:t>These slides are editable for your own needs but we ask that you retain the Strangles Awareness Week references and logo, as well as adding your own logo of course.</a:t>
            </a:r>
          </a:p>
          <a:p>
            <a:pPr marL="285750" indent="-285750">
              <a:buFont typeface="Arial" panose="020B0604020202020204" pitchFamily="34" charset="0"/>
              <a:buChar char="•"/>
            </a:pPr>
            <a:endParaRPr lang="en-GB" sz="1000" dirty="0">
              <a:solidFill>
                <a:srgbClr val="243646"/>
              </a:solidFill>
              <a:latin typeface="Karla" pitchFamily="2"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GB" sz="2200" dirty="0">
                <a:solidFill>
                  <a:srgbClr val="243646"/>
                </a:solidFill>
                <a:latin typeface="Karla" pitchFamily="2" charset="0"/>
                <a:ea typeface="Lato" panose="020F0502020204030203" pitchFamily="34" charset="0"/>
                <a:cs typeface="Lato" panose="020F0502020204030203" pitchFamily="34" charset="0"/>
              </a:rPr>
              <a:t>Please tag @StranglesAwarenessWeek when promoting on social media so we can track and support Strangles client events.</a:t>
            </a:r>
          </a:p>
          <a:p>
            <a:pPr marL="285750" indent="-285750">
              <a:buFont typeface="Arial" panose="020B0604020202020204" pitchFamily="34" charset="0"/>
              <a:buChar char="•"/>
            </a:pPr>
            <a:endParaRPr lang="en-GB" sz="1000" dirty="0">
              <a:solidFill>
                <a:srgbClr val="243646"/>
              </a:solidFill>
              <a:latin typeface="Karla" pitchFamily="2"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GB" sz="2200" dirty="0">
                <a:solidFill>
                  <a:srgbClr val="243646"/>
                </a:solidFill>
                <a:latin typeface="Karla" pitchFamily="2" charset="0"/>
                <a:ea typeface="Lato" panose="020F0502020204030203" pitchFamily="34" charset="0"/>
                <a:cs typeface="Lato" panose="020F0502020204030203" pitchFamily="34" charset="0"/>
              </a:rPr>
              <a:t>The following slide introducing Strangles Awareness Week can be used purely for your own information or included in the presentation where it suits you.</a:t>
            </a:r>
          </a:p>
          <a:p>
            <a:pPr marL="285750" indent="-285750">
              <a:buFont typeface="Arial" panose="020B0604020202020204" pitchFamily="34" charset="0"/>
              <a:buChar char="•"/>
            </a:pPr>
            <a:endParaRPr lang="en-GB" sz="1000" dirty="0">
              <a:solidFill>
                <a:srgbClr val="243646"/>
              </a:solidFill>
              <a:latin typeface="Karla" pitchFamily="2"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GB" sz="2200" dirty="0">
                <a:solidFill>
                  <a:srgbClr val="243646"/>
                </a:solidFill>
                <a:latin typeface="Karla" pitchFamily="2" charset="0"/>
                <a:ea typeface="Lato" panose="020F0502020204030203" pitchFamily="34" charset="0"/>
                <a:cs typeface="Lato" panose="020F0502020204030203" pitchFamily="34" charset="0"/>
              </a:rPr>
              <a:t>There is a reference slide at the end for further information and context around Strangles research and resources.</a:t>
            </a:r>
          </a:p>
          <a:p>
            <a:endParaRPr lang="en-GB" sz="1000" dirty="0">
              <a:solidFill>
                <a:srgbClr val="243646"/>
              </a:solidFill>
              <a:latin typeface="Karla" pitchFamily="2"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1B906172-7E13-2688-F1F2-15EC31E8153D}"/>
              </a:ext>
            </a:extLst>
          </p:cNvPr>
          <p:cNvSpPr txBox="1"/>
          <p:nvPr/>
        </p:nvSpPr>
        <p:spPr>
          <a:xfrm>
            <a:off x="397225" y="6257151"/>
            <a:ext cx="4085058" cy="276999"/>
          </a:xfrm>
          <a:prstGeom prst="rect">
            <a:avLst/>
          </a:prstGeom>
          <a:noFill/>
        </p:spPr>
        <p:txBody>
          <a:bodyPr wrap="square" rtlCol="0">
            <a:spAutoFit/>
          </a:bodyPr>
          <a:lstStyle/>
          <a:p>
            <a:r>
              <a:rPr lang="en-GB" sz="1200" dirty="0">
                <a:latin typeface="Karla" pitchFamily="2" charset="0"/>
              </a:rPr>
              <a:t>V.3 last updated January 2023</a:t>
            </a:r>
          </a:p>
        </p:txBody>
      </p:sp>
      <p:pic>
        <p:nvPicPr>
          <p:cNvPr id="7" name="Picture 6" descr="Text&#10;&#10;Description automatically generated">
            <a:extLst>
              <a:ext uri="{FF2B5EF4-FFF2-40B4-BE49-F238E27FC236}">
                <a16:creationId xmlns:a16="http://schemas.microsoft.com/office/drawing/2014/main" id="{B8F7A7B8-897C-BABD-EEB9-32BC2B9763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5500" y="654365"/>
            <a:ext cx="3180809" cy="5549269"/>
          </a:xfrm>
          <a:prstGeom prst="rect">
            <a:avLst/>
          </a:prstGeom>
        </p:spPr>
      </p:pic>
    </p:spTree>
    <p:extLst>
      <p:ext uri="{BB962C8B-B14F-4D97-AF65-F5344CB8AC3E}">
        <p14:creationId xmlns:p14="http://schemas.microsoft.com/office/powerpoint/2010/main" val="3259715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7" name="Title 1">
            <a:extLst>
              <a:ext uri="{FF2B5EF4-FFF2-40B4-BE49-F238E27FC236}">
                <a16:creationId xmlns:a16="http://schemas.microsoft.com/office/drawing/2014/main" id="{A6345A13-85FC-43DD-81B1-08309FCC372F}"/>
              </a:ext>
            </a:extLst>
          </p:cNvPr>
          <p:cNvSpPr txBox="1">
            <a:spLocks/>
          </p:cNvSpPr>
          <p:nvPr/>
        </p:nvSpPr>
        <p:spPr>
          <a:xfrm>
            <a:off x="2192055" y="449110"/>
            <a:ext cx="8342334"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rPr>
              <a:t>What is a Strangles carrier?</a:t>
            </a:r>
          </a:p>
        </p:txBody>
      </p:sp>
      <p:pic>
        <p:nvPicPr>
          <p:cNvPr id="8" name="Redwings - Strangles Animation - 14-01-21">
            <a:hlinkClick r:id="" action="ppaction://media"/>
            <a:extLst>
              <a:ext uri="{FF2B5EF4-FFF2-40B4-BE49-F238E27FC236}">
                <a16:creationId xmlns:a16="http://schemas.microsoft.com/office/drawing/2014/main" id="{B75B68AA-EFF3-4A64-A02F-97210AB8FD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192055" y="1445650"/>
            <a:ext cx="8107614" cy="4560430"/>
          </a:xfrm>
        </p:spPr>
      </p:pic>
    </p:spTree>
    <p:extLst>
      <p:ext uri="{BB962C8B-B14F-4D97-AF65-F5344CB8AC3E}">
        <p14:creationId xmlns:p14="http://schemas.microsoft.com/office/powerpoint/2010/main" val="112460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3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pic>
        <p:nvPicPr>
          <p:cNvPr id="6" name="Content Placeholder 4">
            <a:extLst>
              <a:ext uri="{FF2B5EF4-FFF2-40B4-BE49-F238E27FC236}">
                <a16:creationId xmlns:a16="http://schemas.microsoft.com/office/drawing/2014/main" id="{7BA918EA-D645-4AD6-BB92-F87999EAA08C}"/>
              </a:ext>
            </a:extLst>
          </p:cNvPr>
          <p:cNvPicPr>
            <a:picLocks noGrp="1" noChangeAspect="1"/>
          </p:cNvPicPr>
          <p:nvPr>
            <p:ph idx="1"/>
          </p:nvPr>
        </p:nvPicPr>
        <p:blipFill>
          <a:blip r:embed="rId4"/>
          <a:stretch>
            <a:fillRect/>
          </a:stretch>
        </p:blipFill>
        <p:spPr>
          <a:xfrm>
            <a:off x="1064201" y="1719888"/>
            <a:ext cx="2923193" cy="4156250"/>
          </a:xfrm>
          <a:prstGeom prst="rect">
            <a:avLst/>
          </a:prstGeom>
        </p:spPr>
      </p:pic>
      <p:sp>
        <p:nvSpPr>
          <p:cNvPr id="7" name="Content Placeholder 2">
            <a:extLst>
              <a:ext uri="{FF2B5EF4-FFF2-40B4-BE49-F238E27FC236}">
                <a16:creationId xmlns:a16="http://schemas.microsoft.com/office/drawing/2014/main" id="{3DCF0A42-6BC3-4FC1-8F1E-D07DB3126AE3}"/>
              </a:ext>
            </a:extLst>
          </p:cNvPr>
          <p:cNvSpPr txBox="1">
            <a:spLocks/>
          </p:cNvSpPr>
          <p:nvPr/>
        </p:nvSpPr>
        <p:spPr>
          <a:xfrm>
            <a:off x="4538545" y="2299532"/>
            <a:ext cx="6730829" cy="299696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GB" sz="2800" dirty="0">
                <a:solidFill>
                  <a:srgbClr val="415464"/>
                </a:solidFill>
                <a:latin typeface="Karla" pitchFamily="2" charset="0"/>
              </a:rPr>
              <a:t>“I owned my pony from three-years-old, competed with him all over the UK and Ireland. I sold him as a nine-year-old and recently found out he was a Strangles carrier”</a:t>
            </a:r>
          </a:p>
          <a:p>
            <a:pPr marL="342900" lvl="1" indent="0">
              <a:buNone/>
            </a:pPr>
            <a:endParaRPr lang="en-GB" sz="1800" dirty="0">
              <a:solidFill>
                <a:srgbClr val="415464"/>
              </a:solidFill>
              <a:latin typeface="Karla" pitchFamily="2" charset="0"/>
            </a:endParaRPr>
          </a:p>
          <a:p>
            <a:pPr marL="342900" lvl="1" indent="0">
              <a:buNone/>
            </a:pPr>
            <a:r>
              <a:rPr lang="en-GB" sz="1900" i="1" dirty="0">
                <a:solidFill>
                  <a:srgbClr val="415464"/>
                </a:solidFill>
                <a:latin typeface="Karla" pitchFamily="2" charset="0"/>
              </a:rPr>
              <a:t>Data &amp; comment from Redwings’ 2016 Strangles survey</a:t>
            </a:r>
          </a:p>
          <a:p>
            <a:pPr marL="342900" lvl="1" indent="0">
              <a:buNone/>
            </a:pPr>
            <a:endParaRPr lang="en-GB" sz="1800" dirty="0"/>
          </a:p>
          <a:p>
            <a:pPr marL="342900" lvl="1" indent="0">
              <a:buNone/>
            </a:pPr>
            <a:endParaRPr lang="en-GB" sz="1800" dirty="0"/>
          </a:p>
        </p:txBody>
      </p:sp>
      <p:sp>
        <p:nvSpPr>
          <p:cNvPr id="8" name="Title 1">
            <a:extLst>
              <a:ext uri="{FF2B5EF4-FFF2-40B4-BE49-F238E27FC236}">
                <a16:creationId xmlns:a16="http://schemas.microsoft.com/office/drawing/2014/main" id="{DF7C114B-94F1-425A-AE16-E9527A01B082}"/>
              </a:ext>
            </a:extLst>
          </p:cNvPr>
          <p:cNvSpPr txBox="1">
            <a:spLocks/>
          </p:cNvSpPr>
          <p:nvPr/>
        </p:nvSpPr>
        <p:spPr>
          <a:xfrm>
            <a:off x="2458251" y="449110"/>
            <a:ext cx="7850670"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rPr>
              <a:t>What is a Strangles carrier?</a:t>
            </a:r>
          </a:p>
        </p:txBody>
      </p:sp>
    </p:spTree>
    <p:extLst>
      <p:ext uri="{BB962C8B-B14F-4D97-AF65-F5344CB8AC3E}">
        <p14:creationId xmlns:p14="http://schemas.microsoft.com/office/powerpoint/2010/main" val="2549223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1F9D5534-FB03-4707-899A-F2A8E47698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717415B8-3E07-44A5-8865-5A131B029E5A}"/>
              </a:ext>
            </a:extLst>
          </p:cNvPr>
          <p:cNvSpPr txBox="1">
            <a:spLocks/>
          </p:cNvSpPr>
          <p:nvPr/>
        </p:nvSpPr>
        <p:spPr>
          <a:xfrm>
            <a:off x="1164177" y="601244"/>
            <a:ext cx="9592724"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dirty="0">
                <a:latin typeface="Thick Goth" panose="02000506020000020004" pitchFamily="50" charset="0"/>
                <a:ea typeface="Lato" panose="020F0502020204030203" pitchFamily="34" charset="0"/>
                <a:cs typeface="Lato" panose="020F0502020204030203" pitchFamily="34" charset="0"/>
              </a:rPr>
              <a:t>But there is good news…!</a:t>
            </a:r>
            <a:endParaRPr lang="en-GB" sz="4800" dirty="0">
              <a:latin typeface="Thick Goth" panose="02000506020000020004" pitchFamily="50" charset="0"/>
            </a:endParaRPr>
          </a:p>
        </p:txBody>
      </p:sp>
      <p:sp>
        <p:nvSpPr>
          <p:cNvPr id="7" name="Rectangle 6">
            <a:extLst>
              <a:ext uri="{FF2B5EF4-FFF2-40B4-BE49-F238E27FC236}">
                <a16:creationId xmlns:a16="http://schemas.microsoft.com/office/drawing/2014/main" id="{1E4B98E0-3217-42F4-99DA-453412D68FC6}"/>
              </a:ext>
            </a:extLst>
          </p:cNvPr>
          <p:cNvSpPr/>
          <p:nvPr/>
        </p:nvSpPr>
        <p:spPr>
          <a:xfrm>
            <a:off x="3560779" y="1965749"/>
            <a:ext cx="7379368" cy="523220"/>
          </a:xfrm>
          <a:prstGeom prst="rect">
            <a:avLst/>
          </a:prstGeom>
        </p:spPr>
        <p:txBody>
          <a:bodyPr wrap="square">
            <a:spAutoFit/>
          </a:bodyPr>
          <a:lstStyle/>
          <a:p>
            <a:pPr marL="457200" indent="-457200" algn="just">
              <a:buFont typeface="Arial" panose="020B0604020202020204" pitchFamily="34" charset="0"/>
              <a:buChar char="•"/>
            </a:pPr>
            <a:r>
              <a:rPr lang="en-GB" sz="2800" dirty="0">
                <a:solidFill>
                  <a:srgbClr val="415464"/>
                </a:solidFill>
                <a:latin typeface="Karla" pitchFamily="2" charset="0"/>
                <a:ea typeface="Lato" panose="020F0502020204030203" pitchFamily="34" charset="0"/>
                <a:cs typeface="Lato" panose="020F0502020204030203" pitchFamily="34" charset="0"/>
              </a:rPr>
              <a:t>Strangles is potentially </a:t>
            </a:r>
            <a:r>
              <a:rPr lang="en-GB" sz="2800" b="1" dirty="0">
                <a:solidFill>
                  <a:srgbClr val="415464"/>
                </a:solidFill>
                <a:latin typeface="Karla" pitchFamily="2" charset="0"/>
                <a:ea typeface="Lato" panose="020F0502020204030203" pitchFamily="34" charset="0"/>
                <a:cs typeface="Lato" panose="020F0502020204030203" pitchFamily="34" charset="0"/>
              </a:rPr>
              <a:t>eradicable</a:t>
            </a:r>
            <a:endParaRPr lang="en-GB" sz="2800" dirty="0">
              <a:solidFill>
                <a:srgbClr val="415464"/>
              </a:solidFill>
              <a:latin typeface="Karla" pitchFamily="2" charset="0"/>
              <a:ea typeface="Lato" panose="020F0502020204030203" pitchFamily="34" charset="0"/>
              <a:cs typeface="Lato" panose="020F0502020204030203" pitchFamily="34" charset="0"/>
            </a:endParaRPr>
          </a:p>
        </p:txBody>
      </p:sp>
      <p:pic>
        <p:nvPicPr>
          <p:cNvPr id="11" name="Graphic 10" descr="Horseshoe">
            <a:extLst>
              <a:ext uri="{FF2B5EF4-FFF2-40B4-BE49-F238E27FC236}">
                <a16:creationId xmlns:a16="http://schemas.microsoft.com/office/drawing/2014/main" id="{7B883DBA-3866-431F-8DA5-9BB55576014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74002" y="4807696"/>
            <a:ext cx="1177056" cy="1177056"/>
          </a:xfrm>
          <a:prstGeom prst="rect">
            <a:avLst/>
          </a:prstGeom>
        </p:spPr>
      </p:pic>
      <p:pic>
        <p:nvPicPr>
          <p:cNvPr id="13" name="Graphic 12" descr="Customer review">
            <a:extLst>
              <a:ext uri="{FF2B5EF4-FFF2-40B4-BE49-F238E27FC236}">
                <a16:creationId xmlns:a16="http://schemas.microsoft.com/office/drawing/2014/main" id="{B5791512-1E8F-447B-AAB7-EC7DF89F87A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74002" y="3069869"/>
            <a:ext cx="1177056" cy="1177056"/>
          </a:xfrm>
          <a:prstGeom prst="rect">
            <a:avLst/>
          </a:prstGeom>
        </p:spPr>
      </p:pic>
      <p:pic>
        <p:nvPicPr>
          <p:cNvPr id="17" name="Graphic 16" descr="Checkmark">
            <a:extLst>
              <a:ext uri="{FF2B5EF4-FFF2-40B4-BE49-F238E27FC236}">
                <a16:creationId xmlns:a16="http://schemas.microsoft.com/office/drawing/2014/main" id="{AD5A288D-A6C9-4CFA-978B-2CCBCCB68F1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74002" y="1603848"/>
            <a:ext cx="1177056" cy="1177056"/>
          </a:xfrm>
          <a:prstGeom prst="rect">
            <a:avLst/>
          </a:prstGeom>
        </p:spPr>
      </p:pic>
      <p:sp>
        <p:nvSpPr>
          <p:cNvPr id="18" name="Rectangle 17">
            <a:extLst>
              <a:ext uri="{FF2B5EF4-FFF2-40B4-BE49-F238E27FC236}">
                <a16:creationId xmlns:a16="http://schemas.microsoft.com/office/drawing/2014/main" id="{B4AC1D84-61C7-476B-BD99-308CF89EEEEB}"/>
              </a:ext>
            </a:extLst>
          </p:cNvPr>
          <p:cNvSpPr/>
          <p:nvPr/>
        </p:nvSpPr>
        <p:spPr>
          <a:xfrm>
            <a:off x="3560779" y="3181343"/>
            <a:ext cx="7379368" cy="954107"/>
          </a:xfrm>
          <a:prstGeom prst="rect">
            <a:avLst/>
          </a:prstGeom>
        </p:spPr>
        <p:txBody>
          <a:bodyPr wrap="square">
            <a:spAutoFit/>
          </a:bodyPr>
          <a:lstStyle/>
          <a:p>
            <a:pPr marL="457200" indent="-457200" algn="just">
              <a:buFont typeface="Arial" panose="020B0604020202020204" pitchFamily="34" charset="0"/>
              <a:buChar char="•"/>
            </a:pPr>
            <a:r>
              <a:rPr lang="en-GB" sz="2800" dirty="0">
                <a:solidFill>
                  <a:srgbClr val="415464"/>
                </a:solidFill>
                <a:latin typeface="Karla" pitchFamily="2" charset="0"/>
                <a:ea typeface="Lato" panose="020F0502020204030203" pitchFamily="34" charset="0"/>
                <a:cs typeface="Lato" panose="020F0502020204030203" pitchFamily="34" charset="0"/>
              </a:rPr>
              <a:t>Research shows horse owners want to </a:t>
            </a:r>
            <a:r>
              <a:rPr lang="en-GB" sz="2800" b="1" dirty="0">
                <a:solidFill>
                  <a:srgbClr val="415464"/>
                </a:solidFill>
                <a:latin typeface="Karla" pitchFamily="2" charset="0"/>
                <a:ea typeface="Lato" panose="020F0502020204030203" pitchFamily="34" charset="0"/>
                <a:cs typeface="Lato" panose="020F0502020204030203" pitchFamily="34" charset="0"/>
              </a:rPr>
              <a:t>raise biosecurity standards</a:t>
            </a:r>
          </a:p>
        </p:txBody>
      </p:sp>
      <p:sp>
        <p:nvSpPr>
          <p:cNvPr id="19" name="Rectangle 18">
            <a:extLst>
              <a:ext uri="{FF2B5EF4-FFF2-40B4-BE49-F238E27FC236}">
                <a16:creationId xmlns:a16="http://schemas.microsoft.com/office/drawing/2014/main" id="{903980C1-7341-4AA1-ACC3-2AC40BA22820}"/>
              </a:ext>
            </a:extLst>
          </p:cNvPr>
          <p:cNvSpPr/>
          <p:nvPr/>
        </p:nvSpPr>
        <p:spPr>
          <a:xfrm>
            <a:off x="3560779" y="4873990"/>
            <a:ext cx="7603389" cy="954107"/>
          </a:xfrm>
          <a:prstGeom prst="rect">
            <a:avLst/>
          </a:prstGeom>
        </p:spPr>
        <p:txBody>
          <a:bodyPr wrap="square">
            <a:spAutoFit/>
          </a:bodyPr>
          <a:lstStyle/>
          <a:p>
            <a:pPr marL="457200" indent="-457200">
              <a:buFont typeface="Arial" panose="020B0604020202020204" pitchFamily="34" charset="0"/>
              <a:buChar char="•"/>
            </a:pPr>
            <a:r>
              <a:rPr lang="en-GB" sz="2800" dirty="0">
                <a:solidFill>
                  <a:srgbClr val="415464"/>
                </a:solidFill>
                <a:latin typeface="Karla" pitchFamily="2" charset="0"/>
                <a:ea typeface="Lato" panose="020F0502020204030203" pitchFamily="34" charset="0"/>
                <a:cs typeface="Lato" panose="020F0502020204030203" pitchFamily="34" charset="0"/>
              </a:rPr>
              <a:t>Good biosecurity has </a:t>
            </a:r>
            <a:r>
              <a:rPr lang="en-GB" sz="2800" b="1" dirty="0">
                <a:solidFill>
                  <a:srgbClr val="415464"/>
                </a:solidFill>
                <a:latin typeface="Karla" pitchFamily="2" charset="0"/>
                <a:ea typeface="Lato" panose="020F0502020204030203" pitchFamily="34" charset="0"/>
                <a:cs typeface="Lato" panose="020F0502020204030203" pitchFamily="34" charset="0"/>
              </a:rPr>
              <a:t>wider benefits </a:t>
            </a:r>
            <a:r>
              <a:rPr lang="en-GB" sz="2800" dirty="0">
                <a:solidFill>
                  <a:srgbClr val="415464"/>
                </a:solidFill>
                <a:latin typeface="Karla" pitchFamily="2" charset="0"/>
                <a:ea typeface="Lato" panose="020F0502020204030203" pitchFamily="34" charset="0"/>
                <a:cs typeface="Lato" panose="020F0502020204030203" pitchFamily="34" charset="0"/>
              </a:rPr>
              <a:t>for yard management and horse health</a:t>
            </a:r>
            <a:endParaRPr lang="en-GB" sz="2800" dirty="0">
              <a:solidFill>
                <a:srgbClr val="415464"/>
              </a:solidFill>
              <a:latin typeface="Karla" pitchFamily="2" charset="0"/>
            </a:endParaRPr>
          </a:p>
        </p:txBody>
      </p:sp>
    </p:spTree>
    <p:extLst>
      <p:ext uri="{BB962C8B-B14F-4D97-AF65-F5344CB8AC3E}">
        <p14:creationId xmlns:p14="http://schemas.microsoft.com/office/powerpoint/2010/main" val="14263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364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796CBC5-0CB0-41B5-AAC3-4B74DD5C76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83366" y="3167627"/>
            <a:ext cx="3375259" cy="3457185"/>
          </a:xfrm>
          <a:prstGeom prst="rect">
            <a:avLst/>
          </a:prstGeom>
        </p:spPr>
      </p:pic>
      <p:sp>
        <p:nvSpPr>
          <p:cNvPr id="9" name="Rectangle 8">
            <a:extLst>
              <a:ext uri="{FF2B5EF4-FFF2-40B4-BE49-F238E27FC236}">
                <a16:creationId xmlns:a16="http://schemas.microsoft.com/office/drawing/2014/main" id="{A1FE2521-6D2B-4C78-8FC2-015EF52D2DE1}"/>
              </a:ext>
            </a:extLst>
          </p:cNvPr>
          <p:cNvSpPr/>
          <p:nvPr/>
        </p:nvSpPr>
        <p:spPr>
          <a:xfrm>
            <a:off x="482826" y="1463407"/>
            <a:ext cx="10591574" cy="3785652"/>
          </a:xfrm>
          <a:prstGeom prst="rect">
            <a:avLst/>
          </a:prstGeom>
        </p:spPr>
        <p:txBody>
          <a:bodyPr wrap="square">
            <a:spAutoFit/>
          </a:bodyPr>
          <a:lstStyle/>
          <a:p>
            <a:r>
              <a:rPr lang="en-GB" sz="3200" dirty="0">
                <a:solidFill>
                  <a:schemeClr val="bg1"/>
                </a:solidFill>
                <a:latin typeface="Karla" pitchFamily="2" charset="0"/>
              </a:rPr>
              <a:t>Part 1:</a:t>
            </a:r>
            <a:r>
              <a:rPr lang="en-GB" sz="3200" b="1" dirty="0">
                <a:solidFill>
                  <a:schemeClr val="bg1"/>
                </a:solidFill>
                <a:latin typeface="Karla" pitchFamily="2" charset="0"/>
              </a:rPr>
              <a:t> </a:t>
            </a:r>
            <a:r>
              <a:rPr lang="en-GB" sz="3200" dirty="0">
                <a:solidFill>
                  <a:schemeClr val="bg1"/>
                </a:solidFill>
                <a:latin typeface="Karla" pitchFamily="2" charset="0"/>
              </a:rPr>
              <a:t>What is Strangles and why does it matter?</a:t>
            </a:r>
          </a:p>
          <a:p>
            <a:endParaRPr lang="en-GB" sz="2800" dirty="0">
              <a:solidFill>
                <a:schemeClr val="bg1"/>
              </a:solidFill>
              <a:latin typeface="Karla" pitchFamily="2" charset="0"/>
            </a:endParaRPr>
          </a:p>
          <a:p>
            <a:r>
              <a:rPr lang="en-GB" sz="3600" b="1" dirty="0">
                <a:solidFill>
                  <a:srgbClr val="FFC600"/>
                </a:solidFill>
                <a:latin typeface="Karla" pitchFamily="2" charset="0"/>
              </a:rPr>
              <a:t>Part 2: Spotting and diagnosing Strangles</a:t>
            </a:r>
          </a:p>
          <a:p>
            <a:endParaRPr lang="en-GB" sz="2800" dirty="0">
              <a:solidFill>
                <a:schemeClr val="bg1"/>
              </a:solidFill>
              <a:latin typeface="Karla" pitchFamily="2" charset="0"/>
            </a:endParaRPr>
          </a:p>
          <a:p>
            <a:r>
              <a:rPr lang="en-GB" sz="3200" dirty="0">
                <a:solidFill>
                  <a:schemeClr val="bg1"/>
                </a:solidFill>
                <a:latin typeface="Karla" pitchFamily="2" charset="0"/>
              </a:rPr>
              <a:t>Part 3:</a:t>
            </a:r>
            <a:r>
              <a:rPr lang="en-GB" sz="3200" b="1" dirty="0">
                <a:solidFill>
                  <a:schemeClr val="bg1"/>
                </a:solidFill>
                <a:latin typeface="Karla" pitchFamily="2" charset="0"/>
              </a:rPr>
              <a:t> </a:t>
            </a:r>
            <a:r>
              <a:rPr lang="en-GB" sz="3200" dirty="0">
                <a:solidFill>
                  <a:schemeClr val="bg1"/>
                </a:solidFill>
                <a:latin typeface="Karla" pitchFamily="2" charset="0"/>
              </a:rPr>
              <a:t>Managing an outbreak</a:t>
            </a:r>
          </a:p>
          <a:p>
            <a:endParaRPr lang="en-GB" sz="2800" dirty="0">
              <a:solidFill>
                <a:schemeClr val="bg1"/>
              </a:solidFill>
              <a:latin typeface="Karla" pitchFamily="2" charset="0"/>
            </a:endParaRPr>
          </a:p>
          <a:p>
            <a:r>
              <a:rPr lang="en-GB" sz="3200" dirty="0">
                <a:solidFill>
                  <a:schemeClr val="bg1"/>
                </a:solidFill>
                <a:latin typeface="Karla" pitchFamily="2" charset="0"/>
              </a:rPr>
              <a:t>Part 4:</a:t>
            </a:r>
            <a:r>
              <a:rPr lang="en-GB" sz="3200" b="1" dirty="0">
                <a:solidFill>
                  <a:schemeClr val="bg1"/>
                </a:solidFill>
                <a:latin typeface="Karla" pitchFamily="2" charset="0"/>
              </a:rPr>
              <a:t> </a:t>
            </a:r>
            <a:r>
              <a:rPr lang="en-GB" sz="3200" dirty="0">
                <a:solidFill>
                  <a:schemeClr val="bg1"/>
                </a:solidFill>
                <a:latin typeface="Karla" pitchFamily="2" charset="0"/>
              </a:rPr>
              <a:t>Reducing the risk</a:t>
            </a:r>
          </a:p>
          <a:p>
            <a:endParaRPr lang="en-GB" sz="2400" dirty="0">
              <a:solidFill>
                <a:schemeClr val="bg1"/>
              </a:solidFill>
              <a:latin typeface="Karla" pitchFamily="2" charset="0"/>
            </a:endParaRPr>
          </a:p>
        </p:txBody>
      </p:sp>
    </p:spTree>
    <p:extLst>
      <p:ext uri="{BB962C8B-B14F-4D97-AF65-F5344CB8AC3E}">
        <p14:creationId xmlns:p14="http://schemas.microsoft.com/office/powerpoint/2010/main" val="410528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xEl>
                                              <p:pRg st="2" end="2"/>
                                            </p:txEl>
                                          </p:spTgt>
                                        </p:tgtEl>
                                      </p:cBhvr>
                                    </p:animEffect>
                                    <p:animScale>
                                      <p:cBhvr>
                                        <p:cTn id="7" dur="250" autoRev="1" fill="hold"/>
                                        <p:tgtEl>
                                          <p:spTgt spid="9">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03852" y="319087"/>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4F1CC1D0-3CB5-4DE2-8A6F-16AF7BAECEC8}"/>
              </a:ext>
            </a:extLst>
          </p:cNvPr>
          <p:cNvSpPr txBox="1">
            <a:spLocks/>
          </p:cNvSpPr>
          <p:nvPr/>
        </p:nvSpPr>
        <p:spPr>
          <a:xfrm>
            <a:off x="2354893" y="449110"/>
            <a:ext cx="7928975"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dirty="0">
                <a:latin typeface="Thick Goth" panose="02000506020000020004" pitchFamily="50" charset="0"/>
              </a:rPr>
              <a:t>The stages of Strangles</a:t>
            </a:r>
          </a:p>
        </p:txBody>
      </p:sp>
      <p:sp>
        <p:nvSpPr>
          <p:cNvPr id="45" name="Rectangle 44">
            <a:extLst>
              <a:ext uri="{FF2B5EF4-FFF2-40B4-BE49-F238E27FC236}">
                <a16:creationId xmlns:a16="http://schemas.microsoft.com/office/drawing/2014/main" id="{D5FE6AC9-7246-4051-96E7-5B3B2E618E0E}"/>
              </a:ext>
            </a:extLst>
          </p:cNvPr>
          <p:cNvSpPr/>
          <p:nvPr/>
        </p:nvSpPr>
        <p:spPr>
          <a:xfrm rot="16200000">
            <a:off x="8082403" y="2821173"/>
            <a:ext cx="602639" cy="5755669"/>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eft-Right Arrow 9">
            <a:extLst>
              <a:ext uri="{FF2B5EF4-FFF2-40B4-BE49-F238E27FC236}">
                <a16:creationId xmlns:a16="http://schemas.microsoft.com/office/drawing/2014/main" id="{83E7C430-9428-46C3-A482-C0C5F0B42960}"/>
              </a:ext>
            </a:extLst>
          </p:cNvPr>
          <p:cNvSpPr/>
          <p:nvPr/>
        </p:nvSpPr>
        <p:spPr>
          <a:xfrm>
            <a:off x="4783063" y="4625319"/>
            <a:ext cx="4554502" cy="618867"/>
          </a:xfrm>
          <a:prstGeom prst="leftRightArrow">
            <a:avLst/>
          </a:prstGeom>
          <a:solidFill>
            <a:srgbClr val="141E2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b="1" dirty="0">
                <a:latin typeface="Karla" pitchFamily="2" charset="0"/>
                <a:ea typeface="Lato" panose="020F0502020204030203" pitchFamily="34" charset="0"/>
                <a:cs typeface="Lato" panose="020F0502020204030203" pitchFamily="34" charset="0"/>
              </a:rPr>
              <a:t>Non-carrier infectious for 4-8 weeks</a:t>
            </a:r>
          </a:p>
        </p:txBody>
      </p:sp>
      <p:sp>
        <p:nvSpPr>
          <p:cNvPr id="10" name="Left-Right Arrow 10">
            <a:extLst>
              <a:ext uri="{FF2B5EF4-FFF2-40B4-BE49-F238E27FC236}">
                <a16:creationId xmlns:a16="http://schemas.microsoft.com/office/drawing/2014/main" id="{92345BBB-01CC-4C1D-8B3F-E618D9448A92}"/>
              </a:ext>
            </a:extLst>
          </p:cNvPr>
          <p:cNvSpPr/>
          <p:nvPr/>
        </p:nvSpPr>
        <p:spPr>
          <a:xfrm>
            <a:off x="5005137" y="5277808"/>
            <a:ext cx="6778571" cy="843859"/>
          </a:xfrm>
          <a:prstGeom prst="leftRightArrow">
            <a:avLst>
              <a:gd name="adj1" fmla="val 50000"/>
              <a:gd name="adj2" fmla="val 66148"/>
            </a:avLst>
          </a:prstGeom>
          <a:solidFill>
            <a:srgbClr val="FFC6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b="1" dirty="0">
                <a:latin typeface="Karla" pitchFamily="2" charset="0"/>
                <a:ea typeface="Lato" panose="020F0502020204030203" pitchFamily="34" charset="0"/>
                <a:cs typeface="Lato" panose="020F0502020204030203" pitchFamily="34" charset="0"/>
              </a:rPr>
              <a:t>If unidentified/untreated carrier horses remain infectious and able to shed bacteria for months/years</a:t>
            </a:r>
          </a:p>
        </p:txBody>
      </p:sp>
      <p:grpSp>
        <p:nvGrpSpPr>
          <p:cNvPr id="40" name="Group 39">
            <a:extLst>
              <a:ext uri="{FF2B5EF4-FFF2-40B4-BE49-F238E27FC236}">
                <a16:creationId xmlns:a16="http://schemas.microsoft.com/office/drawing/2014/main" id="{36BEC0B2-EAA9-42EF-B5B1-04E4B03E4654}"/>
              </a:ext>
            </a:extLst>
          </p:cNvPr>
          <p:cNvGrpSpPr/>
          <p:nvPr/>
        </p:nvGrpSpPr>
        <p:grpSpPr>
          <a:xfrm>
            <a:off x="1606569" y="2534478"/>
            <a:ext cx="8540467" cy="2078871"/>
            <a:chOff x="2035364" y="2243862"/>
            <a:chExt cx="8540467" cy="2078871"/>
          </a:xfrm>
        </p:grpSpPr>
        <p:grpSp>
          <p:nvGrpSpPr>
            <p:cNvPr id="32" name="Group 31">
              <a:extLst>
                <a:ext uri="{FF2B5EF4-FFF2-40B4-BE49-F238E27FC236}">
                  <a16:creationId xmlns:a16="http://schemas.microsoft.com/office/drawing/2014/main" id="{9BFF07D8-D119-4554-BEC2-9760D3FE57BA}"/>
                </a:ext>
              </a:extLst>
            </p:cNvPr>
            <p:cNvGrpSpPr/>
            <p:nvPr/>
          </p:nvGrpSpPr>
          <p:grpSpPr>
            <a:xfrm>
              <a:off x="2035364" y="2243862"/>
              <a:ext cx="8540467" cy="2078871"/>
              <a:chOff x="1996175" y="2243862"/>
              <a:chExt cx="8540467" cy="2078871"/>
            </a:xfrm>
          </p:grpSpPr>
          <p:grpSp>
            <p:nvGrpSpPr>
              <p:cNvPr id="31" name="Group 30">
                <a:extLst>
                  <a:ext uri="{FF2B5EF4-FFF2-40B4-BE49-F238E27FC236}">
                    <a16:creationId xmlns:a16="http://schemas.microsoft.com/office/drawing/2014/main" id="{1CA36C7F-6376-43CD-9D16-2817B4208831}"/>
                  </a:ext>
                </a:extLst>
              </p:cNvPr>
              <p:cNvGrpSpPr/>
              <p:nvPr/>
            </p:nvGrpSpPr>
            <p:grpSpPr>
              <a:xfrm>
                <a:off x="8483491" y="2243862"/>
                <a:ext cx="2053151" cy="2053151"/>
                <a:chOff x="8196108" y="2324207"/>
                <a:chExt cx="2053151" cy="2053151"/>
              </a:xfrm>
            </p:grpSpPr>
            <p:sp>
              <p:nvSpPr>
                <p:cNvPr id="25" name="Oval 24">
                  <a:extLst>
                    <a:ext uri="{FF2B5EF4-FFF2-40B4-BE49-F238E27FC236}">
                      <a16:creationId xmlns:a16="http://schemas.microsoft.com/office/drawing/2014/main" id="{1DC34B0D-1719-4AD5-A721-A6EE25D82C89}"/>
                    </a:ext>
                  </a:extLst>
                </p:cNvPr>
                <p:cNvSpPr/>
                <p:nvPr/>
              </p:nvSpPr>
              <p:spPr>
                <a:xfrm>
                  <a:off x="8196108" y="2324207"/>
                  <a:ext cx="2053151" cy="2053151"/>
                </a:xfrm>
                <a:prstGeom prst="ellipse">
                  <a:avLst/>
                </a:prstGeom>
                <a:solidFill>
                  <a:srgbClr val="24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3A238EF-062F-4F51-9CF6-A52D52DAC32E}"/>
                    </a:ext>
                  </a:extLst>
                </p:cNvPr>
                <p:cNvSpPr/>
                <p:nvPr/>
              </p:nvSpPr>
              <p:spPr>
                <a:xfrm>
                  <a:off x="8358023" y="2486122"/>
                  <a:ext cx="1729320" cy="1729320"/>
                </a:xfrm>
                <a:prstGeom prst="ellipse">
                  <a:avLst/>
                </a:prstGeom>
                <a:solidFill>
                  <a:srgbClr val="41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4A9E64B4-D8A2-485D-8C50-B618F7FA6DE6}"/>
                  </a:ext>
                </a:extLst>
              </p:cNvPr>
              <p:cNvGrpSpPr/>
              <p:nvPr/>
            </p:nvGrpSpPr>
            <p:grpSpPr>
              <a:xfrm>
                <a:off x="6320151" y="2245004"/>
                <a:ext cx="2050868" cy="2050868"/>
                <a:chOff x="6032768" y="2325349"/>
                <a:chExt cx="2050868" cy="2050868"/>
              </a:xfrm>
            </p:grpSpPr>
            <p:sp>
              <p:nvSpPr>
                <p:cNvPr id="22" name="Teardrop 21">
                  <a:extLst>
                    <a:ext uri="{FF2B5EF4-FFF2-40B4-BE49-F238E27FC236}">
                      <a16:creationId xmlns:a16="http://schemas.microsoft.com/office/drawing/2014/main" id="{D5810BE2-78CF-4766-91AD-0D47E954544B}"/>
                    </a:ext>
                  </a:extLst>
                </p:cNvPr>
                <p:cNvSpPr/>
                <p:nvPr/>
              </p:nvSpPr>
              <p:spPr>
                <a:xfrm rot="2765342">
                  <a:off x="6032768" y="2325349"/>
                  <a:ext cx="2050868" cy="2050868"/>
                </a:xfrm>
                <a:prstGeom prst="teardrop">
                  <a:avLst/>
                </a:prstGeom>
                <a:solidFill>
                  <a:srgbClr val="24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94A2C1A8-E1DF-4500-9B15-060BE2C58075}"/>
                    </a:ext>
                  </a:extLst>
                </p:cNvPr>
                <p:cNvSpPr/>
                <p:nvPr/>
              </p:nvSpPr>
              <p:spPr>
                <a:xfrm>
                  <a:off x="6193542" y="2486123"/>
                  <a:ext cx="1729320" cy="1729320"/>
                </a:xfrm>
                <a:prstGeom prst="ellipse">
                  <a:avLst/>
                </a:prstGeom>
                <a:solidFill>
                  <a:srgbClr val="41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C89325E2-1419-4C95-AB3B-F1ABF573C01D}"/>
                  </a:ext>
                </a:extLst>
              </p:cNvPr>
              <p:cNvGrpSpPr/>
              <p:nvPr/>
            </p:nvGrpSpPr>
            <p:grpSpPr>
              <a:xfrm>
                <a:off x="4174561" y="2271865"/>
                <a:ext cx="2050868" cy="2050868"/>
                <a:chOff x="3887178" y="2352210"/>
                <a:chExt cx="2050868" cy="2050868"/>
              </a:xfrm>
            </p:grpSpPr>
            <p:sp>
              <p:nvSpPr>
                <p:cNvPr id="19" name="Teardrop 18">
                  <a:extLst>
                    <a:ext uri="{FF2B5EF4-FFF2-40B4-BE49-F238E27FC236}">
                      <a16:creationId xmlns:a16="http://schemas.microsoft.com/office/drawing/2014/main" id="{7AB38BBB-BC36-4CE6-B1A2-7354F8E01686}"/>
                    </a:ext>
                  </a:extLst>
                </p:cNvPr>
                <p:cNvSpPr/>
                <p:nvPr/>
              </p:nvSpPr>
              <p:spPr>
                <a:xfrm rot="2765342">
                  <a:off x="3887178" y="2352210"/>
                  <a:ext cx="2050868" cy="2050868"/>
                </a:xfrm>
                <a:prstGeom prst="teardrop">
                  <a:avLst/>
                </a:prstGeom>
                <a:solidFill>
                  <a:srgbClr val="24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D5B287FB-F909-42A5-8E43-1C201C466AFB}"/>
                    </a:ext>
                  </a:extLst>
                </p:cNvPr>
                <p:cNvSpPr/>
                <p:nvPr/>
              </p:nvSpPr>
              <p:spPr>
                <a:xfrm>
                  <a:off x="4047952" y="2512984"/>
                  <a:ext cx="1729320" cy="1729320"/>
                </a:xfrm>
                <a:prstGeom prst="ellipse">
                  <a:avLst/>
                </a:prstGeom>
                <a:solidFill>
                  <a:srgbClr val="41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B493E85A-87E6-41D4-9BBB-A4CE04EE2F53}"/>
                  </a:ext>
                </a:extLst>
              </p:cNvPr>
              <p:cNvGrpSpPr/>
              <p:nvPr/>
            </p:nvGrpSpPr>
            <p:grpSpPr>
              <a:xfrm>
                <a:off x="1996175" y="2271865"/>
                <a:ext cx="2050868" cy="2050868"/>
                <a:chOff x="1708792" y="2352210"/>
                <a:chExt cx="2050868" cy="2050868"/>
              </a:xfrm>
            </p:grpSpPr>
            <p:sp>
              <p:nvSpPr>
                <p:cNvPr id="15" name="Teardrop 14">
                  <a:extLst>
                    <a:ext uri="{FF2B5EF4-FFF2-40B4-BE49-F238E27FC236}">
                      <a16:creationId xmlns:a16="http://schemas.microsoft.com/office/drawing/2014/main" id="{30778D97-0F17-4397-9A5E-62CFA55DA3C2}"/>
                    </a:ext>
                  </a:extLst>
                </p:cNvPr>
                <p:cNvSpPr/>
                <p:nvPr/>
              </p:nvSpPr>
              <p:spPr>
                <a:xfrm rot="2765342">
                  <a:off x="1708792" y="2352210"/>
                  <a:ext cx="2050868" cy="2050868"/>
                </a:xfrm>
                <a:prstGeom prst="teardrop">
                  <a:avLst/>
                </a:prstGeom>
                <a:solidFill>
                  <a:srgbClr val="24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3432F6B-6CF4-446A-BBFD-533DAEDC097A}"/>
                    </a:ext>
                  </a:extLst>
                </p:cNvPr>
                <p:cNvSpPr/>
                <p:nvPr/>
              </p:nvSpPr>
              <p:spPr>
                <a:xfrm>
                  <a:off x="1869566" y="2512984"/>
                  <a:ext cx="1729320" cy="1729320"/>
                </a:xfrm>
                <a:prstGeom prst="ellipse">
                  <a:avLst/>
                </a:prstGeom>
                <a:solidFill>
                  <a:srgbClr val="41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3" name="TextBox 32">
              <a:extLst>
                <a:ext uri="{FF2B5EF4-FFF2-40B4-BE49-F238E27FC236}">
                  <a16:creationId xmlns:a16="http://schemas.microsoft.com/office/drawing/2014/main" id="{12A5B2BE-D098-4274-AA9D-E2BFB491A0CC}"/>
                </a:ext>
              </a:extLst>
            </p:cNvPr>
            <p:cNvSpPr txBox="1"/>
            <p:nvPr/>
          </p:nvSpPr>
          <p:spPr>
            <a:xfrm>
              <a:off x="2398035" y="2598003"/>
              <a:ext cx="1333445" cy="830997"/>
            </a:xfrm>
            <a:prstGeom prst="rect">
              <a:avLst/>
            </a:prstGeom>
            <a:noFill/>
          </p:spPr>
          <p:txBody>
            <a:bodyPr wrap="square" rtlCol="0">
              <a:spAutoFit/>
            </a:bodyPr>
            <a:lstStyle/>
            <a:p>
              <a:pPr algn="ctr"/>
              <a:r>
                <a:rPr lang="en-GB" sz="2400" dirty="0">
                  <a:solidFill>
                    <a:schemeClr val="bg1"/>
                  </a:solidFill>
                  <a:latin typeface="Karla" pitchFamily="2" charset="0"/>
                </a:rPr>
                <a:t>Healthy horse</a:t>
              </a:r>
            </a:p>
          </p:txBody>
        </p:sp>
        <p:sp>
          <p:nvSpPr>
            <p:cNvPr id="34" name="TextBox 33">
              <a:extLst>
                <a:ext uri="{FF2B5EF4-FFF2-40B4-BE49-F238E27FC236}">
                  <a16:creationId xmlns:a16="http://schemas.microsoft.com/office/drawing/2014/main" id="{AB04AFBE-752F-43B4-975E-AC4D2B4536EE}"/>
                </a:ext>
              </a:extLst>
            </p:cNvPr>
            <p:cNvSpPr txBox="1"/>
            <p:nvPr/>
          </p:nvSpPr>
          <p:spPr>
            <a:xfrm>
              <a:off x="2398035" y="3412672"/>
              <a:ext cx="1333445" cy="523220"/>
            </a:xfrm>
            <a:prstGeom prst="rect">
              <a:avLst/>
            </a:prstGeom>
            <a:noFill/>
          </p:spPr>
          <p:txBody>
            <a:bodyPr wrap="square" rtlCol="0">
              <a:spAutoFit/>
            </a:bodyPr>
            <a:lstStyle/>
            <a:p>
              <a:pPr algn="ctr"/>
              <a:r>
                <a:rPr lang="en-GB" sz="1400" dirty="0">
                  <a:solidFill>
                    <a:schemeClr val="bg1"/>
                  </a:solidFill>
                  <a:latin typeface="Karla" pitchFamily="2" charset="0"/>
                </a:rPr>
                <a:t>(susceptible to infection)</a:t>
              </a:r>
            </a:p>
          </p:txBody>
        </p:sp>
        <p:sp>
          <p:nvSpPr>
            <p:cNvPr id="35" name="TextBox 34">
              <a:extLst>
                <a:ext uri="{FF2B5EF4-FFF2-40B4-BE49-F238E27FC236}">
                  <a16:creationId xmlns:a16="http://schemas.microsoft.com/office/drawing/2014/main" id="{828424AD-FC2A-4C4C-AC8B-D5AEFC5A9D56}"/>
                </a:ext>
              </a:extLst>
            </p:cNvPr>
            <p:cNvSpPr txBox="1"/>
            <p:nvPr/>
          </p:nvSpPr>
          <p:spPr>
            <a:xfrm>
              <a:off x="4392077" y="2754422"/>
              <a:ext cx="1729320" cy="830997"/>
            </a:xfrm>
            <a:prstGeom prst="rect">
              <a:avLst/>
            </a:prstGeom>
            <a:noFill/>
          </p:spPr>
          <p:txBody>
            <a:bodyPr wrap="square" rtlCol="0">
              <a:spAutoFit/>
            </a:bodyPr>
            <a:lstStyle/>
            <a:p>
              <a:pPr algn="ctr"/>
              <a:r>
                <a:rPr lang="en-GB" sz="2400" dirty="0">
                  <a:solidFill>
                    <a:schemeClr val="bg1"/>
                  </a:solidFill>
                  <a:latin typeface="Karla" pitchFamily="2" charset="0"/>
                </a:rPr>
                <a:t>Incubation stage</a:t>
              </a:r>
            </a:p>
          </p:txBody>
        </p:sp>
        <p:sp>
          <p:nvSpPr>
            <p:cNvPr id="36" name="TextBox 35">
              <a:extLst>
                <a:ext uri="{FF2B5EF4-FFF2-40B4-BE49-F238E27FC236}">
                  <a16:creationId xmlns:a16="http://schemas.microsoft.com/office/drawing/2014/main" id="{4A0AB9AF-16E2-4504-BB32-3255C48C0224}"/>
                </a:ext>
              </a:extLst>
            </p:cNvPr>
            <p:cNvSpPr txBox="1"/>
            <p:nvPr/>
          </p:nvSpPr>
          <p:spPr>
            <a:xfrm>
              <a:off x="4601239" y="3599425"/>
              <a:ext cx="1333445" cy="307777"/>
            </a:xfrm>
            <a:prstGeom prst="rect">
              <a:avLst/>
            </a:prstGeom>
            <a:noFill/>
          </p:spPr>
          <p:txBody>
            <a:bodyPr wrap="square" rtlCol="0">
              <a:spAutoFit/>
            </a:bodyPr>
            <a:lstStyle/>
            <a:p>
              <a:pPr algn="ctr"/>
              <a:r>
                <a:rPr lang="en-GB" sz="1400" dirty="0">
                  <a:solidFill>
                    <a:schemeClr val="bg1"/>
                  </a:solidFill>
                  <a:latin typeface="Karla" pitchFamily="2" charset="0"/>
                </a:rPr>
                <a:t>(3-21 days)</a:t>
              </a:r>
            </a:p>
          </p:txBody>
        </p:sp>
        <p:sp>
          <p:nvSpPr>
            <p:cNvPr id="37" name="TextBox 36">
              <a:extLst>
                <a:ext uri="{FF2B5EF4-FFF2-40B4-BE49-F238E27FC236}">
                  <a16:creationId xmlns:a16="http://schemas.microsoft.com/office/drawing/2014/main" id="{676B3BE5-6567-430C-A1F8-5A6A1F7B7FAC}"/>
                </a:ext>
              </a:extLst>
            </p:cNvPr>
            <p:cNvSpPr txBox="1"/>
            <p:nvPr/>
          </p:nvSpPr>
          <p:spPr>
            <a:xfrm>
              <a:off x="6537667" y="2754421"/>
              <a:ext cx="1729320" cy="830997"/>
            </a:xfrm>
            <a:prstGeom prst="rect">
              <a:avLst/>
            </a:prstGeom>
            <a:noFill/>
          </p:spPr>
          <p:txBody>
            <a:bodyPr wrap="square" rtlCol="0">
              <a:spAutoFit/>
            </a:bodyPr>
            <a:lstStyle/>
            <a:p>
              <a:pPr algn="ctr"/>
              <a:r>
                <a:rPr lang="en-GB" sz="2400" dirty="0">
                  <a:solidFill>
                    <a:schemeClr val="bg1"/>
                  </a:solidFill>
                  <a:latin typeface="Karla" pitchFamily="2" charset="0"/>
                </a:rPr>
                <a:t>Clinically ill</a:t>
              </a:r>
            </a:p>
          </p:txBody>
        </p:sp>
        <p:sp>
          <p:nvSpPr>
            <p:cNvPr id="38" name="TextBox 37">
              <a:extLst>
                <a:ext uri="{FF2B5EF4-FFF2-40B4-BE49-F238E27FC236}">
                  <a16:creationId xmlns:a16="http://schemas.microsoft.com/office/drawing/2014/main" id="{268C083F-C767-4163-BD2A-6444F829B04C}"/>
                </a:ext>
              </a:extLst>
            </p:cNvPr>
            <p:cNvSpPr txBox="1"/>
            <p:nvPr/>
          </p:nvSpPr>
          <p:spPr>
            <a:xfrm>
              <a:off x="6779794" y="3552480"/>
              <a:ext cx="1333445" cy="307777"/>
            </a:xfrm>
            <a:prstGeom prst="rect">
              <a:avLst/>
            </a:prstGeom>
            <a:noFill/>
          </p:spPr>
          <p:txBody>
            <a:bodyPr wrap="square" rtlCol="0">
              <a:spAutoFit/>
            </a:bodyPr>
            <a:lstStyle/>
            <a:p>
              <a:pPr algn="ctr"/>
              <a:r>
                <a:rPr lang="en-GB" sz="1400" dirty="0">
                  <a:solidFill>
                    <a:schemeClr val="bg1"/>
                  </a:solidFill>
                  <a:latin typeface="Karla" pitchFamily="2" charset="0"/>
                </a:rPr>
                <a:t>(3-8 weeks)</a:t>
              </a:r>
            </a:p>
          </p:txBody>
        </p:sp>
        <p:sp>
          <p:nvSpPr>
            <p:cNvPr id="39" name="TextBox 38">
              <a:extLst>
                <a:ext uri="{FF2B5EF4-FFF2-40B4-BE49-F238E27FC236}">
                  <a16:creationId xmlns:a16="http://schemas.microsoft.com/office/drawing/2014/main" id="{69F076C9-B2F8-4852-AF7E-BF63DB6F5502}"/>
                </a:ext>
              </a:extLst>
            </p:cNvPr>
            <p:cNvSpPr txBox="1"/>
            <p:nvPr/>
          </p:nvSpPr>
          <p:spPr>
            <a:xfrm>
              <a:off x="8882532" y="2645749"/>
              <a:ext cx="1333445" cy="1200329"/>
            </a:xfrm>
            <a:prstGeom prst="rect">
              <a:avLst/>
            </a:prstGeom>
            <a:noFill/>
          </p:spPr>
          <p:txBody>
            <a:bodyPr wrap="square" rtlCol="0">
              <a:spAutoFit/>
            </a:bodyPr>
            <a:lstStyle/>
            <a:p>
              <a:pPr algn="ctr"/>
              <a:r>
                <a:rPr lang="en-GB" sz="2400" dirty="0">
                  <a:solidFill>
                    <a:schemeClr val="bg1"/>
                  </a:solidFill>
                  <a:latin typeface="Karla" pitchFamily="2" charset="0"/>
                </a:rPr>
                <a:t>Healthy horse</a:t>
              </a:r>
            </a:p>
            <a:p>
              <a:pPr algn="ctr"/>
              <a:r>
                <a:rPr lang="en-GB" sz="2400" dirty="0">
                  <a:solidFill>
                    <a:schemeClr val="bg1"/>
                  </a:solidFill>
                  <a:latin typeface="Karla" pitchFamily="2" charset="0"/>
                </a:rPr>
                <a:t>(?)</a:t>
              </a:r>
            </a:p>
          </p:txBody>
        </p:sp>
      </p:grpSp>
      <p:grpSp>
        <p:nvGrpSpPr>
          <p:cNvPr id="46" name="Group 45">
            <a:extLst>
              <a:ext uri="{FF2B5EF4-FFF2-40B4-BE49-F238E27FC236}">
                <a16:creationId xmlns:a16="http://schemas.microsoft.com/office/drawing/2014/main" id="{FDAA4EBF-E14A-47A1-8E2F-49E74F6FC452}"/>
              </a:ext>
            </a:extLst>
          </p:cNvPr>
          <p:cNvGrpSpPr/>
          <p:nvPr/>
        </p:nvGrpSpPr>
        <p:grpSpPr>
          <a:xfrm>
            <a:off x="3004870" y="1476612"/>
            <a:ext cx="1456935" cy="1394024"/>
            <a:chOff x="2944015" y="1428785"/>
            <a:chExt cx="1456935" cy="1394024"/>
          </a:xfrm>
        </p:grpSpPr>
        <p:sp>
          <p:nvSpPr>
            <p:cNvPr id="41" name="Flowchart: Off-page Connector 40">
              <a:extLst>
                <a:ext uri="{FF2B5EF4-FFF2-40B4-BE49-F238E27FC236}">
                  <a16:creationId xmlns:a16="http://schemas.microsoft.com/office/drawing/2014/main" id="{6D082E4A-9A09-42FA-AD3A-464B05B813EC}"/>
                </a:ext>
              </a:extLst>
            </p:cNvPr>
            <p:cNvSpPr/>
            <p:nvPr/>
          </p:nvSpPr>
          <p:spPr>
            <a:xfrm>
              <a:off x="3030036" y="1428785"/>
              <a:ext cx="1284892" cy="1394024"/>
            </a:xfrm>
            <a:prstGeom prst="flowChartOffpageConnector">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a:extLst>
                <a:ext uri="{FF2B5EF4-FFF2-40B4-BE49-F238E27FC236}">
                  <a16:creationId xmlns:a16="http://schemas.microsoft.com/office/drawing/2014/main" id="{1D844EE8-D218-4723-AD85-4E845A478D6D}"/>
                </a:ext>
              </a:extLst>
            </p:cNvPr>
            <p:cNvSpPr txBox="1"/>
            <p:nvPr/>
          </p:nvSpPr>
          <p:spPr>
            <a:xfrm>
              <a:off x="2944015" y="1520636"/>
              <a:ext cx="1456935" cy="1077218"/>
            </a:xfrm>
            <a:prstGeom prst="rect">
              <a:avLst/>
            </a:prstGeom>
            <a:noFill/>
          </p:spPr>
          <p:txBody>
            <a:bodyPr wrap="square" rtlCol="0">
              <a:spAutoFit/>
            </a:bodyPr>
            <a:lstStyle/>
            <a:p>
              <a:pPr algn="ctr"/>
              <a:r>
                <a:rPr lang="en-GB" sz="1600" b="1" dirty="0">
                  <a:latin typeface="Karla" pitchFamily="2" charset="0"/>
                </a:rPr>
                <a:t>Horse makes contact with Strangles bacteria</a:t>
              </a:r>
            </a:p>
          </p:txBody>
        </p:sp>
      </p:grpSp>
      <p:grpSp>
        <p:nvGrpSpPr>
          <p:cNvPr id="47" name="Group 46">
            <a:extLst>
              <a:ext uri="{FF2B5EF4-FFF2-40B4-BE49-F238E27FC236}">
                <a16:creationId xmlns:a16="http://schemas.microsoft.com/office/drawing/2014/main" id="{744107A5-4A3D-47E0-BD49-094418096ABB}"/>
              </a:ext>
            </a:extLst>
          </p:cNvPr>
          <p:cNvGrpSpPr/>
          <p:nvPr/>
        </p:nvGrpSpPr>
        <p:grpSpPr>
          <a:xfrm>
            <a:off x="5237443" y="1473787"/>
            <a:ext cx="1356111" cy="1394024"/>
            <a:chOff x="5235199" y="1485295"/>
            <a:chExt cx="1356111" cy="1337514"/>
          </a:xfrm>
        </p:grpSpPr>
        <p:sp>
          <p:nvSpPr>
            <p:cNvPr id="43" name="Flowchart: Off-page Connector 42">
              <a:extLst>
                <a:ext uri="{FF2B5EF4-FFF2-40B4-BE49-F238E27FC236}">
                  <a16:creationId xmlns:a16="http://schemas.microsoft.com/office/drawing/2014/main" id="{BF43DC11-7E0F-4BCF-9D26-268B046273AA}"/>
                </a:ext>
              </a:extLst>
            </p:cNvPr>
            <p:cNvSpPr/>
            <p:nvPr/>
          </p:nvSpPr>
          <p:spPr>
            <a:xfrm>
              <a:off x="5299501" y="1485295"/>
              <a:ext cx="1227507" cy="1337514"/>
            </a:xfrm>
            <a:prstGeom prst="flowChartOffpageConnector">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a:extLst>
                <a:ext uri="{FF2B5EF4-FFF2-40B4-BE49-F238E27FC236}">
                  <a16:creationId xmlns:a16="http://schemas.microsoft.com/office/drawing/2014/main" id="{F7C0673C-496A-46A7-841B-32706C4A9A4D}"/>
                </a:ext>
              </a:extLst>
            </p:cNvPr>
            <p:cNvSpPr txBox="1"/>
            <p:nvPr/>
          </p:nvSpPr>
          <p:spPr>
            <a:xfrm>
              <a:off x="5235199" y="1524697"/>
              <a:ext cx="1356111" cy="797311"/>
            </a:xfrm>
            <a:prstGeom prst="rect">
              <a:avLst/>
            </a:prstGeom>
            <a:noFill/>
          </p:spPr>
          <p:txBody>
            <a:bodyPr wrap="square" rtlCol="0">
              <a:spAutoFit/>
            </a:bodyPr>
            <a:lstStyle/>
            <a:p>
              <a:pPr algn="ctr"/>
              <a:r>
                <a:rPr lang="en-GB" sz="1600" b="1" dirty="0">
                  <a:latin typeface="Karla" pitchFamily="2" charset="0"/>
                </a:rPr>
                <a:t>Fever usually before horse is infectious</a:t>
              </a:r>
            </a:p>
          </p:txBody>
        </p:sp>
      </p:grpSp>
    </p:spTree>
    <p:extLst>
      <p:ext uri="{BB962C8B-B14F-4D97-AF65-F5344CB8AC3E}">
        <p14:creationId xmlns:p14="http://schemas.microsoft.com/office/powerpoint/2010/main" val="53368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sp>
        <p:nvSpPr>
          <p:cNvPr id="6" name="Title 1">
            <a:extLst>
              <a:ext uri="{FF2B5EF4-FFF2-40B4-BE49-F238E27FC236}">
                <a16:creationId xmlns:a16="http://schemas.microsoft.com/office/drawing/2014/main" id="{C1722F3A-A428-4C9E-B1CB-71AAE2F7F406}"/>
              </a:ext>
            </a:extLst>
          </p:cNvPr>
          <p:cNvSpPr txBox="1">
            <a:spLocks/>
          </p:cNvSpPr>
          <p:nvPr/>
        </p:nvSpPr>
        <p:spPr>
          <a:xfrm>
            <a:off x="1982244" y="323850"/>
            <a:ext cx="7273160"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ea typeface="Lato" panose="020F0502020204030203" pitchFamily="34" charset="0"/>
                <a:cs typeface="Lato" panose="020F0502020204030203" pitchFamily="34" charset="0"/>
              </a:rPr>
              <a:t>Suffering from Strangles</a:t>
            </a:r>
            <a:endParaRPr lang="en-GB" dirty="0">
              <a:latin typeface="Thick Goth" panose="02000506020000020004" pitchFamily="50" charset="0"/>
            </a:endParaRPr>
          </a:p>
        </p:txBody>
      </p:sp>
      <p:pic>
        <p:nvPicPr>
          <p:cNvPr id="9" name="Picture 8">
            <a:extLst>
              <a:ext uri="{FF2B5EF4-FFF2-40B4-BE49-F238E27FC236}">
                <a16:creationId xmlns:a16="http://schemas.microsoft.com/office/drawing/2014/main" id="{A36EC970-9D20-4540-921E-A20F421D47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78349" y="4609510"/>
            <a:ext cx="1866902" cy="1866354"/>
          </a:xfrm>
          <a:prstGeom prst="ellipse">
            <a:avLst/>
          </a:prstGeom>
        </p:spPr>
      </p:pic>
      <p:pic>
        <p:nvPicPr>
          <p:cNvPr id="10" name="Picture 9">
            <a:extLst>
              <a:ext uri="{FF2B5EF4-FFF2-40B4-BE49-F238E27FC236}">
                <a16:creationId xmlns:a16="http://schemas.microsoft.com/office/drawing/2014/main" id="{88EB0FAE-A180-475C-8C69-28667D9042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78349" y="406163"/>
            <a:ext cx="1866902" cy="1955824"/>
          </a:xfrm>
          <a:prstGeom prst="ellipse">
            <a:avLst/>
          </a:prstGeom>
        </p:spPr>
      </p:pic>
      <p:graphicFrame>
        <p:nvGraphicFramePr>
          <p:cNvPr id="13" name="Table 13">
            <a:extLst>
              <a:ext uri="{FF2B5EF4-FFF2-40B4-BE49-F238E27FC236}">
                <a16:creationId xmlns:a16="http://schemas.microsoft.com/office/drawing/2014/main" id="{15D542C3-E9C2-4972-810B-8F370BDDF927}"/>
              </a:ext>
            </a:extLst>
          </p:cNvPr>
          <p:cNvGraphicFramePr>
            <a:graphicFrameLocks noGrp="1"/>
          </p:cNvGraphicFramePr>
          <p:nvPr>
            <p:extLst>
              <p:ext uri="{D42A27DB-BD31-4B8C-83A1-F6EECF244321}">
                <p14:modId xmlns:p14="http://schemas.microsoft.com/office/powerpoint/2010/main" val="3659982169"/>
              </p:ext>
            </p:extLst>
          </p:nvPr>
        </p:nvGraphicFramePr>
        <p:xfrm>
          <a:off x="1473600" y="1311724"/>
          <a:ext cx="8290449" cy="5090160"/>
        </p:xfrm>
        <a:graphic>
          <a:graphicData uri="http://schemas.openxmlformats.org/drawingml/2006/table">
            <a:tbl>
              <a:tblPr firstRow="1" bandRow="1">
                <a:tableStyleId>{5C22544A-7EE6-4342-B048-85BDC9FD1C3A}</a:tableStyleId>
              </a:tblPr>
              <a:tblGrid>
                <a:gridCol w="2601615">
                  <a:extLst>
                    <a:ext uri="{9D8B030D-6E8A-4147-A177-3AD203B41FA5}">
                      <a16:colId xmlns:a16="http://schemas.microsoft.com/office/drawing/2014/main" val="672845478"/>
                    </a:ext>
                  </a:extLst>
                </a:gridCol>
                <a:gridCol w="5688834">
                  <a:extLst>
                    <a:ext uri="{9D8B030D-6E8A-4147-A177-3AD203B41FA5}">
                      <a16:colId xmlns:a16="http://schemas.microsoft.com/office/drawing/2014/main" val="3962267639"/>
                    </a:ext>
                  </a:extLst>
                </a:gridCol>
              </a:tblGrid>
              <a:tr h="398780">
                <a:tc>
                  <a:txBody>
                    <a:bodyPr/>
                    <a:lstStyle/>
                    <a:p>
                      <a:pPr algn="ctr"/>
                      <a:r>
                        <a:rPr lang="en-GB" sz="2400" b="1" dirty="0">
                          <a:solidFill>
                            <a:srgbClr val="415464"/>
                          </a:solidFill>
                          <a:latin typeface="Karla" pitchFamily="2" charset="0"/>
                        </a:rPr>
                        <a:t>Sudden fever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tc>
                  <a:txBody>
                    <a:bodyPr/>
                    <a:lstStyle/>
                    <a:p>
                      <a:r>
                        <a:rPr lang="en-GB" sz="2000" b="0" dirty="0">
                          <a:solidFill>
                            <a:srgbClr val="415464"/>
                          </a:solidFill>
                          <a:latin typeface="Karla" pitchFamily="2" charset="0"/>
                        </a:rPr>
                        <a:t>Usually just before the horse is infectious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extLst>
                  <a:ext uri="{0D108BD9-81ED-4DB2-BD59-A6C34878D82A}">
                    <a16:rowId xmlns:a16="http://schemas.microsoft.com/office/drawing/2014/main" val="3859352084"/>
                  </a:ext>
                </a:extLst>
              </a:tr>
              <a:tr h="360680">
                <a:tc>
                  <a:txBody>
                    <a:bodyPr/>
                    <a:lstStyle/>
                    <a:p>
                      <a:pPr algn="ctr"/>
                      <a:r>
                        <a:rPr lang="en-GB" sz="2400" b="1" dirty="0">
                          <a:solidFill>
                            <a:srgbClr val="415464"/>
                          </a:solidFill>
                          <a:latin typeface="Karla" pitchFamily="2" charset="0"/>
                        </a:rPr>
                        <a:t>Depression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tc>
                  <a:txBody>
                    <a:bodyPr/>
                    <a:lstStyle/>
                    <a:p>
                      <a:r>
                        <a:rPr lang="en-GB" sz="2000" dirty="0">
                          <a:solidFill>
                            <a:srgbClr val="415464"/>
                          </a:solidFill>
                          <a:latin typeface="Karla" pitchFamily="2" charset="0"/>
                        </a:rPr>
                        <a:t>Looking dull and uninterested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extLst>
                  <a:ext uri="{0D108BD9-81ED-4DB2-BD59-A6C34878D82A}">
                    <a16:rowId xmlns:a16="http://schemas.microsoft.com/office/drawing/2014/main" val="541207382"/>
                  </a:ext>
                </a:extLst>
              </a:tr>
              <a:tr h="386080">
                <a:tc>
                  <a:txBody>
                    <a:bodyPr/>
                    <a:lstStyle/>
                    <a:p>
                      <a:pPr algn="ctr"/>
                      <a:r>
                        <a:rPr lang="en-GB" sz="2400" b="1" dirty="0">
                          <a:solidFill>
                            <a:srgbClr val="415464"/>
                          </a:solidFill>
                          <a:latin typeface="Karla" pitchFamily="2" charset="0"/>
                        </a:rPr>
                        <a:t>Nasal discharge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tc>
                  <a:txBody>
                    <a:bodyPr/>
                    <a:lstStyle/>
                    <a:p>
                      <a:r>
                        <a:rPr lang="en-GB" sz="2000" dirty="0">
                          <a:solidFill>
                            <a:srgbClr val="415464"/>
                          </a:solidFill>
                          <a:latin typeface="Karla" pitchFamily="2" charset="0"/>
                        </a:rPr>
                        <a:t>Thick, smelly, yellow in appearance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extLst>
                  <a:ext uri="{0D108BD9-81ED-4DB2-BD59-A6C34878D82A}">
                    <a16:rowId xmlns:a16="http://schemas.microsoft.com/office/drawing/2014/main" val="3100757011"/>
                  </a:ext>
                </a:extLst>
              </a:tr>
              <a:tr h="398780">
                <a:tc>
                  <a:txBody>
                    <a:bodyPr/>
                    <a:lstStyle/>
                    <a:p>
                      <a:pPr algn="ctr"/>
                      <a:r>
                        <a:rPr lang="en-GB" sz="2400" b="1" dirty="0">
                          <a:solidFill>
                            <a:srgbClr val="415464"/>
                          </a:solidFill>
                          <a:latin typeface="Karla" pitchFamily="2" charset="0"/>
                        </a:rPr>
                        <a:t>Anorexia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tc>
                  <a:txBody>
                    <a:bodyPr/>
                    <a:lstStyle/>
                    <a:p>
                      <a:r>
                        <a:rPr lang="en-GB" sz="2000" dirty="0">
                          <a:solidFill>
                            <a:srgbClr val="415464"/>
                          </a:solidFill>
                          <a:latin typeface="Karla" pitchFamily="2" charset="0"/>
                        </a:rPr>
                        <a:t>Not 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extLst>
                  <a:ext uri="{0D108BD9-81ED-4DB2-BD59-A6C34878D82A}">
                    <a16:rowId xmlns:a16="http://schemas.microsoft.com/office/drawing/2014/main" val="3409864988"/>
                  </a:ext>
                </a:extLst>
              </a:tr>
              <a:tr h="347980">
                <a:tc>
                  <a:txBody>
                    <a:bodyPr/>
                    <a:lstStyle/>
                    <a:p>
                      <a:pPr algn="ctr"/>
                      <a:r>
                        <a:rPr lang="en-GB" sz="2400" b="1" dirty="0">
                          <a:solidFill>
                            <a:srgbClr val="415464"/>
                          </a:solidFill>
                          <a:latin typeface="Karla" pitchFamily="2" charset="0"/>
                        </a:rPr>
                        <a:t>Dysphagia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tc>
                  <a:txBody>
                    <a:bodyPr/>
                    <a:lstStyle/>
                    <a:p>
                      <a:r>
                        <a:rPr lang="en-GB" sz="2000" dirty="0">
                          <a:solidFill>
                            <a:srgbClr val="415464"/>
                          </a:solidFill>
                          <a:latin typeface="Karla" pitchFamily="2" charset="0"/>
                        </a:rPr>
                        <a:t>Inability to swallow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extLst>
                  <a:ext uri="{0D108BD9-81ED-4DB2-BD59-A6C34878D82A}">
                    <a16:rowId xmlns:a16="http://schemas.microsoft.com/office/drawing/2014/main" val="2587172221"/>
                  </a:ext>
                </a:extLst>
              </a:tr>
              <a:tr h="536313">
                <a:tc>
                  <a:txBody>
                    <a:bodyPr/>
                    <a:lstStyle/>
                    <a:p>
                      <a:pPr algn="ctr"/>
                      <a:r>
                        <a:rPr lang="en-GB" sz="2400" b="1" dirty="0">
                          <a:solidFill>
                            <a:srgbClr val="415464"/>
                          </a:solidFill>
                          <a:latin typeface="Karla" pitchFamily="2" charset="0"/>
                        </a:rPr>
                        <a:t>Swollen lymph nodes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tc>
                  <a:txBody>
                    <a:bodyPr/>
                    <a:lstStyle/>
                    <a:p>
                      <a:r>
                        <a:rPr lang="en-GB" sz="2000" dirty="0">
                          <a:solidFill>
                            <a:srgbClr val="415464"/>
                          </a:solidFill>
                          <a:latin typeface="Karla" pitchFamily="2" charset="0"/>
                        </a:rPr>
                        <a:t>Painful to touch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extLst>
                  <a:ext uri="{0D108BD9-81ED-4DB2-BD59-A6C34878D82A}">
                    <a16:rowId xmlns:a16="http://schemas.microsoft.com/office/drawing/2014/main" val="3636334152"/>
                  </a:ext>
                </a:extLst>
              </a:tr>
              <a:tr h="744593">
                <a:tc>
                  <a:txBody>
                    <a:bodyPr/>
                    <a:lstStyle/>
                    <a:p>
                      <a:pPr algn="ctr"/>
                      <a:r>
                        <a:rPr lang="en-GB" sz="2400" b="1" dirty="0">
                          <a:solidFill>
                            <a:srgbClr val="415464"/>
                          </a:solidFill>
                          <a:latin typeface="Karla" pitchFamily="2" charset="0"/>
                        </a:rPr>
                        <a:t>Abscesses of the lymph nodes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tc>
                  <a:txBody>
                    <a:bodyPr/>
                    <a:lstStyle/>
                    <a:p>
                      <a:r>
                        <a:rPr lang="en-GB" sz="2000" dirty="0">
                          <a:solidFill>
                            <a:srgbClr val="415464"/>
                          </a:solidFill>
                          <a:latin typeface="Karla" pitchFamily="2" charset="0"/>
                        </a:rPr>
                        <a:t>Pus bursting out through the skin or into the guttural pouches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extLst>
                  <a:ext uri="{0D108BD9-81ED-4DB2-BD59-A6C34878D82A}">
                    <a16:rowId xmlns:a16="http://schemas.microsoft.com/office/drawing/2014/main" val="2733982385"/>
                  </a:ext>
                </a:extLst>
              </a:tr>
              <a:tr h="327660">
                <a:tc>
                  <a:txBody>
                    <a:bodyPr/>
                    <a:lstStyle/>
                    <a:p>
                      <a:pPr algn="ctr"/>
                      <a:r>
                        <a:rPr lang="en-GB" sz="2400" b="1" dirty="0">
                          <a:solidFill>
                            <a:srgbClr val="415464"/>
                          </a:solidFill>
                          <a:latin typeface="Karla" pitchFamily="2" charset="0"/>
                        </a:rPr>
                        <a:t>Dyspnoea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tc>
                  <a:txBody>
                    <a:bodyPr/>
                    <a:lstStyle/>
                    <a:p>
                      <a:r>
                        <a:rPr lang="en-GB" sz="2000" dirty="0">
                          <a:solidFill>
                            <a:srgbClr val="415464"/>
                          </a:solidFill>
                          <a:latin typeface="Karla" pitchFamily="2" charset="0"/>
                        </a:rPr>
                        <a:t>Laboured breathing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extLst>
                  <a:ext uri="{0D108BD9-81ED-4DB2-BD59-A6C34878D82A}">
                    <a16:rowId xmlns:a16="http://schemas.microsoft.com/office/drawing/2014/main" val="85060797"/>
                  </a:ext>
                </a:extLst>
              </a:tr>
              <a:tr h="404097">
                <a:tc>
                  <a:txBody>
                    <a:bodyPr/>
                    <a:lstStyle/>
                    <a:p>
                      <a:pPr algn="ctr"/>
                      <a:r>
                        <a:rPr lang="en-GB" sz="2400" b="1" dirty="0">
                          <a:solidFill>
                            <a:srgbClr val="415464"/>
                          </a:solidFill>
                          <a:latin typeface="Karla" pitchFamily="2" charset="0"/>
                        </a:rPr>
                        <a:t>Asphyxia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tc>
                  <a:txBody>
                    <a:bodyPr/>
                    <a:lstStyle/>
                    <a:p>
                      <a:r>
                        <a:rPr lang="en-GB" sz="2000" dirty="0">
                          <a:solidFill>
                            <a:srgbClr val="415464"/>
                          </a:solidFill>
                          <a:latin typeface="Karla" pitchFamily="2" charset="0"/>
                        </a:rPr>
                        <a:t>Suffocation due to large swelling of the lymph nodes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F5"/>
                    </a:solidFill>
                  </a:tcPr>
                </a:tc>
                <a:extLst>
                  <a:ext uri="{0D108BD9-81ED-4DB2-BD59-A6C34878D82A}">
                    <a16:rowId xmlns:a16="http://schemas.microsoft.com/office/drawing/2014/main" val="3741301120"/>
                  </a:ext>
                </a:extLst>
              </a:tr>
            </a:tbl>
          </a:graphicData>
        </a:graphic>
      </p:graphicFrame>
      <p:pic>
        <p:nvPicPr>
          <p:cNvPr id="12" name="Picture 11">
            <a:extLst>
              <a:ext uri="{FF2B5EF4-FFF2-40B4-BE49-F238E27FC236}">
                <a16:creationId xmlns:a16="http://schemas.microsoft.com/office/drawing/2014/main" id="{5BF14B32-FB6B-47AD-B952-8EAE482AD3E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9878350" y="2570569"/>
            <a:ext cx="1866900" cy="1830359"/>
          </a:xfrm>
          <a:prstGeom prst="ellipse">
            <a:avLst/>
          </a:prstGeom>
        </p:spPr>
      </p:pic>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289" y="46495"/>
            <a:ext cx="1530626" cy="1542584"/>
          </a:xfrm>
          <a:prstGeom prst="rect">
            <a:avLst/>
          </a:prstGeom>
        </p:spPr>
      </p:pic>
      <p:sp>
        <p:nvSpPr>
          <p:cNvPr id="2" name="TextBox 1">
            <a:extLst>
              <a:ext uri="{FF2B5EF4-FFF2-40B4-BE49-F238E27FC236}">
                <a16:creationId xmlns:a16="http://schemas.microsoft.com/office/drawing/2014/main" id="{2DBFFBC3-0DF1-41A9-B377-7CB5BE728250}"/>
              </a:ext>
            </a:extLst>
          </p:cNvPr>
          <p:cNvSpPr txBox="1"/>
          <p:nvPr/>
        </p:nvSpPr>
        <p:spPr>
          <a:xfrm rot="16200000">
            <a:off x="9881571" y="4467067"/>
            <a:ext cx="4085058" cy="276999"/>
          </a:xfrm>
          <a:prstGeom prst="rect">
            <a:avLst/>
          </a:prstGeom>
          <a:noFill/>
        </p:spPr>
        <p:txBody>
          <a:bodyPr wrap="square" rtlCol="0">
            <a:spAutoFit/>
          </a:bodyPr>
          <a:lstStyle/>
          <a:p>
            <a:r>
              <a:rPr lang="en-GB" sz="1200" dirty="0">
                <a:latin typeface="Karla" pitchFamily="2" charset="0"/>
              </a:rPr>
              <a:t>Photo credits: Redwings Horse Sanctuary</a:t>
            </a:r>
          </a:p>
        </p:txBody>
      </p:sp>
    </p:spTree>
    <p:extLst>
      <p:ext uri="{BB962C8B-B14F-4D97-AF65-F5344CB8AC3E}">
        <p14:creationId xmlns:p14="http://schemas.microsoft.com/office/powerpoint/2010/main" val="2819806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pic>
        <p:nvPicPr>
          <p:cNvPr id="2" name="Picture 1">
            <a:extLst>
              <a:ext uri="{FF2B5EF4-FFF2-40B4-BE49-F238E27FC236}">
                <a16:creationId xmlns:a16="http://schemas.microsoft.com/office/drawing/2014/main" id="{68000AB6-BA90-42C0-9291-AAD687B30021}"/>
              </a:ext>
            </a:extLst>
          </p:cNvPr>
          <p:cNvPicPr>
            <a:picLocks noChangeAspect="1"/>
          </p:cNvPicPr>
          <p:nvPr/>
        </p:nvPicPr>
        <p:blipFill>
          <a:blip r:embed="rId4"/>
          <a:stretch>
            <a:fillRect/>
          </a:stretch>
        </p:blipFill>
        <p:spPr>
          <a:xfrm>
            <a:off x="6305869" y="2256411"/>
            <a:ext cx="2562870" cy="3866918"/>
          </a:xfrm>
          <a:prstGeom prst="rect">
            <a:avLst/>
          </a:prstGeom>
        </p:spPr>
      </p:pic>
      <p:sp>
        <p:nvSpPr>
          <p:cNvPr id="6" name="Title 1">
            <a:extLst>
              <a:ext uri="{FF2B5EF4-FFF2-40B4-BE49-F238E27FC236}">
                <a16:creationId xmlns:a16="http://schemas.microsoft.com/office/drawing/2014/main" id="{74A5E468-23B7-49B7-89E0-AFC1823F9667}"/>
              </a:ext>
            </a:extLst>
          </p:cNvPr>
          <p:cNvSpPr txBox="1">
            <a:spLocks/>
          </p:cNvSpPr>
          <p:nvPr/>
        </p:nvSpPr>
        <p:spPr>
          <a:xfrm>
            <a:off x="2859738" y="338626"/>
            <a:ext cx="6472521"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rPr>
              <a:t>Testing for Strangles</a:t>
            </a:r>
          </a:p>
        </p:txBody>
      </p:sp>
      <p:sp>
        <p:nvSpPr>
          <p:cNvPr id="7" name="Content Placeholder 2">
            <a:extLst>
              <a:ext uri="{FF2B5EF4-FFF2-40B4-BE49-F238E27FC236}">
                <a16:creationId xmlns:a16="http://schemas.microsoft.com/office/drawing/2014/main" id="{9E6D9A38-F7BC-4F71-AB97-5C2254F400D8}"/>
              </a:ext>
            </a:extLst>
          </p:cNvPr>
          <p:cNvSpPr>
            <a:spLocks noGrp="1"/>
          </p:cNvSpPr>
          <p:nvPr>
            <p:ph idx="1"/>
          </p:nvPr>
        </p:nvSpPr>
        <p:spPr>
          <a:xfrm>
            <a:off x="2737451" y="1071809"/>
            <a:ext cx="6594808" cy="539677"/>
          </a:xfrm>
        </p:spPr>
        <p:txBody>
          <a:bodyPr>
            <a:noAutofit/>
          </a:bodyPr>
          <a:lstStyle/>
          <a:p>
            <a:pPr marL="0" indent="0">
              <a:lnSpc>
                <a:spcPct val="107000"/>
              </a:lnSpc>
              <a:spcAft>
                <a:spcPts val="600"/>
              </a:spcAft>
              <a:buNone/>
            </a:pPr>
            <a:r>
              <a:rPr lang="en-GB" sz="2400" dirty="0">
                <a:solidFill>
                  <a:srgbClr val="415464"/>
                </a:solidFill>
                <a:latin typeface="Karla" pitchFamily="2" charset="0"/>
                <a:ea typeface="Lato" panose="020F0502020204030203" pitchFamily="34" charset="0"/>
                <a:cs typeface="Lato" panose="020F0502020204030203" pitchFamily="34" charset="0"/>
              </a:rPr>
              <a:t>There are two scenarios for Strangles testing:</a:t>
            </a:r>
          </a:p>
        </p:txBody>
      </p:sp>
      <p:sp>
        <p:nvSpPr>
          <p:cNvPr id="8" name="Content Placeholder 2">
            <a:extLst>
              <a:ext uri="{FF2B5EF4-FFF2-40B4-BE49-F238E27FC236}">
                <a16:creationId xmlns:a16="http://schemas.microsoft.com/office/drawing/2014/main" id="{0C3CBDA7-51C2-4A6A-A8F5-1A07D489DF84}"/>
              </a:ext>
            </a:extLst>
          </p:cNvPr>
          <p:cNvSpPr txBox="1">
            <a:spLocks/>
          </p:cNvSpPr>
          <p:nvPr/>
        </p:nvSpPr>
        <p:spPr>
          <a:xfrm>
            <a:off x="548412" y="1716734"/>
            <a:ext cx="3659480" cy="539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600"/>
              </a:spcAft>
              <a:buFont typeface="Arial" panose="020B0604020202020204" pitchFamily="34" charset="0"/>
              <a:buNone/>
            </a:pPr>
            <a:r>
              <a:rPr lang="en-GB" sz="2400" b="1" dirty="0">
                <a:solidFill>
                  <a:srgbClr val="415464"/>
                </a:solidFill>
                <a:latin typeface="Karla" pitchFamily="2" charset="0"/>
                <a:ea typeface="Lato" panose="020F0502020204030203" pitchFamily="34" charset="0"/>
                <a:cs typeface="Lato" panose="020F0502020204030203" pitchFamily="34" charset="0"/>
              </a:rPr>
              <a:t>Outbreak management</a:t>
            </a:r>
          </a:p>
        </p:txBody>
      </p:sp>
      <p:sp>
        <p:nvSpPr>
          <p:cNvPr id="9" name="Content Placeholder 2">
            <a:extLst>
              <a:ext uri="{FF2B5EF4-FFF2-40B4-BE49-F238E27FC236}">
                <a16:creationId xmlns:a16="http://schemas.microsoft.com/office/drawing/2014/main" id="{5BB11F25-B6D1-47FE-ADA5-B0D48EDD77E3}"/>
              </a:ext>
            </a:extLst>
          </p:cNvPr>
          <p:cNvSpPr txBox="1">
            <a:spLocks/>
          </p:cNvSpPr>
          <p:nvPr/>
        </p:nvSpPr>
        <p:spPr>
          <a:xfrm>
            <a:off x="6340550" y="1716734"/>
            <a:ext cx="2858152" cy="539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600"/>
              </a:spcAft>
              <a:buFont typeface="Arial" panose="020B0604020202020204" pitchFamily="34" charset="0"/>
              <a:buNone/>
            </a:pPr>
            <a:r>
              <a:rPr lang="en-GB" sz="2400" b="1" dirty="0">
                <a:solidFill>
                  <a:srgbClr val="415464"/>
                </a:solidFill>
                <a:latin typeface="Karla" pitchFamily="2" charset="0"/>
                <a:ea typeface="Lato" panose="020F0502020204030203" pitchFamily="34" charset="0"/>
                <a:cs typeface="Lato" panose="020F0502020204030203" pitchFamily="34" charset="0"/>
              </a:rPr>
              <a:t>Routine screening</a:t>
            </a:r>
          </a:p>
        </p:txBody>
      </p:sp>
      <p:cxnSp>
        <p:nvCxnSpPr>
          <p:cNvPr id="10" name="Straight Connector 9">
            <a:extLst>
              <a:ext uri="{FF2B5EF4-FFF2-40B4-BE49-F238E27FC236}">
                <a16:creationId xmlns:a16="http://schemas.microsoft.com/office/drawing/2014/main" id="{532EDAA2-B3E4-4818-96AD-1080D8E70516}"/>
              </a:ext>
            </a:extLst>
          </p:cNvPr>
          <p:cNvCxnSpPr>
            <a:cxnSpLocks/>
          </p:cNvCxnSpPr>
          <p:nvPr/>
        </p:nvCxnSpPr>
        <p:spPr>
          <a:xfrm>
            <a:off x="5999820" y="1775986"/>
            <a:ext cx="19903" cy="4524323"/>
          </a:xfrm>
          <a:prstGeom prst="line">
            <a:avLst/>
          </a:prstGeom>
          <a:ln>
            <a:solidFill>
              <a:srgbClr val="243646"/>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E5B22F2-F5EB-4B97-BB5D-7D482B34924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253" y="2300396"/>
            <a:ext cx="2562870" cy="3815641"/>
          </a:xfrm>
          <a:prstGeom prst="rect">
            <a:avLst/>
          </a:prstGeom>
        </p:spPr>
      </p:pic>
      <p:sp>
        <p:nvSpPr>
          <p:cNvPr id="14" name="Content Placeholder 2">
            <a:extLst>
              <a:ext uri="{FF2B5EF4-FFF2-40B4-BE49-F238E27FC236}">
                <a16:creationId xmlns:a16="http://schemas.microsoft.com/office/drawing/2014/main" id="{90637AB9-A9A4-4628-A6C0-F7E131818170}"/>
              </a:ext>
            </a:extLst>
          </p:cNvPr>
          <p:cNvSpPr txBox="1">
            <a:spLocks/>
          </p:cNvSpPr>
          <p:nvPr/>
        </p:nvSpPr>
        <p:spPr>
          <a:xfrm>
            <a:off x="3176123" y="2352616"/>
            <a:ext cx="2792215" cy="38669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600"/>
              </a:spcAft>
              <a:buFont typeface="Arial" panose="020B0604020202020204" pitchFamily="34" charset="0"/>
              <a:buNone/>
            </a:pPr>
            <a:r>
              <a:rPr lang="en-GB" sz="2400" b="1" dirty="0">
                <a:solidFill>
                  <a:srgbClr val="415464"/>
                </a:solidFill>
                <a:latin typeface="Karla" pitchFamily="2" charset="0"/>
                <a:ea typeface="Lato" panose="020F0502020204030203" pitchFamily="34" charset="0"/>
                <a:cs typeface="Lato" panose="020F0502020204030203" pitchFamily="34" charset="0"/>
              </a:rPr>
              <a:t>Identifying</a:t>
            </a:r>
            <a:r>
              <a:rPr lang="en-GB" sz="2400" dirty="0">
                <a:solidFill>
                  <a:srgbClr val="415464"/>
                </a:solidFill>
                <a:latin typeface="Karla" pitchFamily="2" charset="0"/>
                <a:ea typeface="Lato" panose="020F0502020204030203" pitchFamily="34" charset="0"/>
                <a:cs typeface="Lato" panose="020F0502020204030203" pitchFamily="34" charset="0"/>
              </a:rPr>
              <a:t> infected horses in a population, </a:t>
            </a:r>
            <a:r>
              <a:rPr lang="en-GB" sz="2400" b="1" dirty="0">
                <a:solidFill>
                  <a:srgbClr val="415464"/>
                </a:solidFill>
                <a:latin typeface="Karla" pitchFamily="2" charset="0"/>
                <a:ea typeface="Lato" panose="020F0502020204030203" pitchFamily="34" charset="0"/>
                <a:cs typeface="Lato" panose="020F0502020204030203" pitchFamily="34" charset="0"/>
              </a:rPr>
              <a:t>monitoring</a:t>
            </a:r>
            <a:r>
              <a:rPr lang="en-GB" sz="2400" dirty="0">
                <a:solidFill>
                  <a:srgbClr val="415464"/>
                </a:solidFill>
                <a:latin typeface="Karla" pitchFamily="2" charset="0"/>
                <a:ea typeface="Lato" panose="020F0502020204030203" pitchFamily="34" charset="0"/>
                <a:cs typeface="Lato" panose="020F0502020204030203" pitchFamily="34" charset="0"/>
              </a:rPr>
              <a:t> them once clinical signs have ceased and </a:t>
            </a:r>
            <a:r>
              <a:rPr lang="en-GB" sz="2400" b="1" dirty="0">
                <a:solidFill>
                  <a:srgbClr val="415464"/>
                </a:solidFill>
                <a:latin typeface="Karla" pitchFamily="2" charset="0"/>
                <a:ea typeface="Lato" panose="020F0502020204030203" pitchFamily="34" charset="0"/>
                <a:cs typeface="Lato" panose="020F0502020204030203" pitchFamily="34" charset="0"/>
              </a:rPr>
              <a:t>preventing</a:t>
            </a:r>
            <a:r>
              <a:rPr lang="en-GB" sz="2400" dirty="0">
                <a:solidFill>
                  <a:srgbClr val="415464"/>
                </a:solidFill>
                <a:latin typeface="Karla" pitchFamily="2" charset="0"/>
                <a:ea typeface="Lato" panose="020F0502020204030203" pitchFamily="34" charset="0"/>
                <a:cs typeface="Lato" panose="020F0502020204030203" pitchFamily="34" charset="0"/>
              </a:rPr>
              <a:t> carriers forming</a:t>
            </a:r>
          </a:p>
        </p:txBody>
      </p:sp>
      <p:sp>
        <p:nvSpPr>
          <p:cNvPr id="15" name="Content Placeholder 2">
            <a:extLst>
              <a:ext uri="{FF2B5EF4-FFF2-40B4-BE49-F238E27FC236}">
                <a16:creationId xmlns:a16="http://schemas.microsoft.com/office/drawing/2014/main" id="{8594F4A6-50E3-48C9-8A85-A160DD10F7F5}"/>
              </a:ext>
            </a:extLst>
          </p:cNvPr>
          <p:cNvSpPr txBox="1">
            <a:spLocks/>
          </p:cNvSpPr>
          <p:nvPr/>
        </p:nvSpPr>
        <p:spPr>
          <a:xfrm>
            <a:off x="8868739" y="2299338"/>
            <a:ext cx="2951786" cy="35401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600"/>
              </a:spcAft>
              <a:buFont typeface="Arial" panose="020B0604020202020204" pitchFamily="34" charset="0"/>
              <a:buNone/>
            </a:pPr>
            <a:r>
              <a:rPr lang="en-GB" sz="2400" b="1" dirty="0">
                <a:solidFill>
                  <a:srgbClr val="415464"/>
                </a:solidFill>
                <a:latin typeface="Karla" pitchFamily="2" charset="0"/>
                <a:ea typeface="Lato" panose="020F0502020204030203" pitchFamily="34" charset="0"/>
                <a:cs typeface="Lato" panose="020F0502020204030203" pitchFamily="34" charset="0"/>
              </a:rPr>
              <a:t>Checking </a:t>
            </a:r>
            <a:r>
              <a:rPr lang="en-GB" sz="2400" dirty="0">
                <a:solidFill>
                  <a:srgbClr val="415464"/>
                </a:solidFill>
                <a:latin typeface="Karla" pitchFamily="2" charset="0"/>
                <a:ea typeface="Lato" panose="020F0502020204030203" pitchFamily="34" charset="0"/>
                <a:cs typeface="Lato" panose="020F0502020204030203" pitchFamily="34" charset="0"/>
              </a:rPr>
              <a:t>new horses to a yard who may be </a:t>
            </a:r>
            <a:r>
              <a:rPr lang="en-GB" sz="2400" b="1" dirty="0">
                <a:solidFill>
                  <a:srgbClr val="415464"/>
                </a:solidFill>
                <a:latin typeface="Karla" pitchFamily="2" charset="0"/>
                <a:ea typeface="Lato" panose="020F0502020204030203" pitchFamily="34" charset="0"/>
                <a:cs typeface="Lato" panose="020F0502020204030203" pitchFamily="34" charset="0"/>
              </a:rPr>
              <a:t>Strangles</a:t>
            </a:r>
            <a:r>
              <a:rPr lang="en-GB" sz="2400" dirty="0">
                <a:solidFill>
                  <a:srgbClr val="415464"/>
                </a:solidFill>
                <a:latin typeface="Karla" pitchFamily="2" charset="0"/>
                <a:ea typeface="Lato" panose="020F0502020204030203" pitchFamily="34" charset="0"/>
                <a:cs typeface="Lato" panose="020F0502020204030203" pitchFamily="34" charset="0"/>
              </a:rPr>
              <a:t> </a:t>
            </a:r>
            <a:r>
              <a:rPr lang="en-GB" sz="2400" b="1" dirty="0">
                <a:solidFill>
                  <a:srgbClr val="415464"/>
                </a:solidFill>
                <a:latin typeface="Karla" pitchFamily="2" charset="0"/>
                <a:ea typeface="Lato" panose="020F0502020204030203" pitchFamily="34" charset="0"/>
                <a:cs typeface="Lato" panose="020F0502020204030203" pitchFamily="34" charset="0"/>
              </a:rPr>
              <a:t>carriers</a:t>
            </a:r>
            <a:r>
              <a:rPr lang="en-GB" sz="2400" dirty="0">
                <a:solidFill>
                  <a:srgbClr val="415464"/>
                </a:solidFill>
                <a:latin typeface="Karla" pitchFamily="2" charset="0"/>
                <a:ea typeface="Lato" panose="020F0502020204030203" pitchFamily="34" charset="0"/>
                <a:cs typeface="Lato" panose="020F0502020204030203" pitchFamily="34" charset="0"/>
              </a:rPr>
              <a:t>, </a:t>
            </a:r>
            <a:r>
              <a:rPr lang="en-GB" sz="2400" b="1" dirty="0">
                <a:solidFill>
                  <a:srgbClr val="415464"/>
                </a:solidFill>
                <a:latin typeface="Karla" pitchFamily="2" charset="0"/>
                <a:ea typeface="Lato" panose="020F0502020204030203" pitchFamily="34" charset="0"/>
                <a:cs typeface="Lato" panose="020F0502020204030203" pitchFamily="34" charset="0"/>
              </a:rPr>
              <a:t>incubating</a:t>
            </a:r>
            <a:r>
              <a:rPr lang="en-GB" sz="2400" dirty="0">
                <a:solidFill>
                  <a:srgbClr val="415464"/>
                </a:solidFill>
                <a:latin typeface="Karla" pitchFamily="2" charset="0"/>
                <a:ea typeface="Lato" panose="020F0502020204030203" pitchFamily="34" charset="0"/>
                <a:cs typeface="Lato" panose="020F0502020204030203" pitchFamily="34" charset="0"/>
              </a:rPr>
              <a:t> disease or still </a:t>
            </a:r>
            <a:r>
              <a:rPr lang="en-GB" sz="2400" b="1" dirty="0">
                <a:solidFill>
                  <a:srgbClr val="415464"/>
                </a:solidFill>
                <a:latin typeface="Karla" pitchFamily="2" charset="0"/>
                <a:ea typeface="Lato" panose="020F0502020204030203" pitchFamily="34" charset="0"/>
                <a:cs typeface="Lato" panose="020F0502020204030203" pitchFamily="34" charset="0"/>
              </a:rPr>
              <a:t>infectious</a:t>
            </a:r>
            <a:r>
              <a:rPr lang="en-GB" sz="2400" dirty="0">
                <a:solidFill>
                  <a:srgbClr val="415464"/>
                </a:solidFill>
                <a:latin typeface="Karla" pitchFamily="2" charset="0"/>
                <a:ea typeface="Lato" panose="020F0502020204030203" pitchFamily="34" charset="0"/>
                <a:cs typeface="Lato" panose="020F0502020204030203" pitchFamily="34" charset="0"/>
              </a:rPr>
              <a:t> after recovery</a:t>
            </a:r>
          </a:p>
        </p:txBody>
      </p:sp>
      <p:sp>
        <p:nvSpPr>
          <p:cNvPr id="11" name="TextBox 10">
            <a:extLst>
              <a:ext uri="{FF2B5EF4-FFF2-40B4-BE49-F238E27FC236}">
                <a16:creationId xmlns:a16="http://schemas.microsoft.com/office/drawing/2014/main" id="{1E378C16-52A6-9B0B-ACB1-548EA5E5D1F0}"/>
              </a:ext>
            </a:extLst>
          </p:cNvPr>
          <p:cNvSpPr txBox="1"/>
          <p:nvPr/>
        </p:nvSpPr>
        <p:spPr>
          <a:xfrm>
            <a:off x="8868739" y="6568949"/>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credits: Redwings Horse Sanctuary</a:t>
            </a:r>
          </a:p>
        </p:txBody>
      </p:sp>
    </p:spTree>
    <p:extLst>
      <p:ext uri="{BB962C8B-B14F-4D97-AF65-F5344CB8AC3E}">
        <p14:creationId xmlns:p14="http://schemas.microsoft.com/office/powerpoint/2010/main" val="2173862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graphicFrame>
        <p:nvGraphicFramePr>
          <p:cNvPr id="2" name="Table 2">
            <a:extLst>
              <a:ext uri="{FF2B5EF4-FFF2-40B4-BE49-F238E27FC236}">
                <a16:creationId xmlns:a16="http://schemas.microsoft.com/office/drawing/2014/main" id="{2B59DA7B-8540-44BC-B155-5F6623A25819}"/>
              </a:ext>
            </a:extLst>
          </p:cNvPr>
          <p:cNvGraphicFramePr>
            <a:graphicFrameLocks noGrp="1"/>
          </p:cNvGraphicFramePr>
          <p:nvPr>
            <p:extLst>
              <p:ext uri="{D42A27DB-BD31-4B8C-83A1-F6EECF244321}">
                <p14:modId xmlns:p14="http://schemas.microsoft.com/office/powerpoint/2010/main" val="1900564734"/>
              </p:ext>
            </p:extLst>
          </p:nvPr>
        </p:nvGraphicFramePr>
        <p:xfrm>
          <a:off x="584761" y="1529075"/>
          <a:ext cx="11124178" cy="4987342"/>
        </p:xfrm>
        <a:graphic>
          <a:graphicData uri="http://schemas.openxmlformats.org/drawingml/2006/table">
            <a:tbl>
              <a:tblPr firstRow="1" bandRow="1">
                <a:tableStyleId>{2D5ABB26-0587-4C30-8999-92F81FD0307C}</a:tableStyleId>
              </a:tblPr>
              <a:tblGrid>
                <a:gridCol w="5562089">
                  <a:extLst>
                    <a:ext uri="{9D8B030D-6E8A-4147-A177-3AD203B41FA5}">
                      <a16:colId xmlns:a16="http://schemas.microsoft.com/office/drawing/2014/main" val="4011839868"/>
                    </a:ext>
                  </a:extLst>
                </a:gridCol>
                <a:gridCol w="5562089">
                  <a:extLst>
                    <a:ext uri="{9D8B030D-6E8A-4147-A177-3AD203B41FA5}">
                      <a16:colId xmlns:a16="http://schemas.microsoft.com/office/drawing/2014/main" val="344843608"/>
                    </a:ext>
                  </a:extLst>
                </a:gridCol>
              </a:tblGrid>
              <a:tr h="2172676">
                <a:tc>
                  <a:txBody>
                    <a:bodyPr/>
                    <a:lstStyle/>
                    <a:p>
                      <a:r>
                        <a:rPr lang="en-GB" sz="2400" b="1" dirty="0">
                          <a:solidFill>
                            <a:srgbClr val="243646"/>
                          </a:solidFill>
                          <a:latin typeface="Karla" pitchFamily="2" charset="0"/>
                        </a:rPr>
                        <a:t>Physical examination</a:t>
                      </a:r>
                    </a:p>
                    <a:p>
                      <a:endParaRPr lang="en-GB" sz="2400" b="1" dirty="0">
                        <a:solidFill>
                          <a:srgbClr val="243646"/>
                        </a:solidFill>
                        <a:latin typeface="Karla" pitchFamily="2" charset="0"/>
                      </a:endParaRPr>
                    </a:p>
                    <a:p>
                      <a:pPr marL="342900" indent="-342900" algn="r">
                        <a:buFontTx/>
                        <a:buBlip>
                          <a:blip r:embed="rId4">
                            <a:extLst>
                              <a:ext uri="{96DAC541-7B7A-43D3-8B79-37D633B846F1}">
                                <asvg:svgBlip xmlns:asvg="http://schemas.microsoft.com/office/drawing/2016/SVG/main" r:embed="rId5"/>
                              </a:ext>
                            </a:extLst>
                          </a:blip>
                        </a:buBlip>
                      </a:pPr>
                      <a:r>
                        <a:rPr lang="en-GB" sz="2400" dirty="0">
                          <a:solidFill>
                            <a:srgbClr val="415464"/>
                          </a:solidFill>
                          <a:latin typeface="Karla" pitchFamily="2" charset="0"/>
                        </a:rPr>
                        <a:t>Only relevant when </a:t>
                      </a:r>
                    </a:p>
                    <a:p>
                      <a:pPr algn="r"/>
                      <a:r>
                        <a:rPr lang="en-GB" sz="2400" dirty="0">
                          <a:solidFill>
                            <a:srgbClr val="415464"/>
                          </a:solidFill>
                          <a:latin typeface="Karla" pitchFamily="2" charset="0"/>
                        </a:rPr>
                        <a:t>horses are displaying </a:t>
                      </a:r>
                    </a:p>
                    <a:p>
                      <a:pPr algn="r"/>
                      <a:r>
                        <a:rPr lang="en-GB" sz="2400" dirty="0">
                          <a:solidFill>
                            <a:srgbClr val="415464"/>
                          </a:solidFill>
                          <a:latin typeface="Karla" pitchFamily="2" charset="0"/>
                        </a:rPr>
                        <a:t>clinical signs</a:t>
                      </a:r>
                    </a:p>
                  </a:txBody>
                  <a:tcPr>
                    <a:lnL w="12700" cap="flat" cmpd="sng" algn="ctr">
                      <a:noFill/>
                      <a:prstDash val="solid"/>
                      <a:round/>
                      <a:headEnd type="none" w="med" len="med"/>
                      <a:tailEnd type="none" w="med" len="med"/>
                    </a:lnL>
                    <a:lnR w="12700" cap="flat" cmpd="sng" algn="ctr">
                      <a:solidFill>
                        <a:srgbClr val="243646"/>
                      </a:solidFill>
                      <a:prstDash val="dash"/>
                      <a:round/>
                      <a:headEnd type="none" w="med" len="med"/>
                      <a:tailEnd type="none" w="med" len="med"/>
                    </a:lnR>
                    <a:lnT w="12700" cap="flat" cmpd="sng" algn="ctr">
                      <a:noFill/>
                      <a:prstDash val="solid"/>
                      <a:round/>
                      <a:headEnd type="none" w="med" len="med"/>
                      <a:tailEnd type="none" w="med" len="med"/>
                    </a:lnT>
                    <a:lnB w="12700" cap="flat" cmpd="sng" algn="ctr">
                      <a:solidFill>
                        <a:srgbClr val="243646"/>
                      </a:solidFill>
                      <a:prstDash val="dash"/>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243646"/>
                          </a:solidFill>
                          <a:latin typeface="Karla" pitchFamily="2" charset="0"/>
                        </a:rPr>
                        <a:t>Swabs</a:t>
                      </a:r>
                    </a:p>
                    <a:p>
                      <a:pPr marL="342900" indent="-342900" algn="r">
                        <a:buFontTx/>
                        <a:buBlip>
                          <a:blip r:embed="rId4">
                            <a:extLst>
                              <a:ext uri="{96DAC541-7B7A-43D3-8B79-37D633B846F1}">
                                <asvg:svgBlip xmlns:asvg="http://schemas.microsoft.com/office/drawing/2016/SVG/main" r:embed="rId5"/>
                              </a:ext>
                            </a:extLst>
                          </a:blip>
                        </a:buBlip>
                      </a:pPr>
                      <a:r>
                        <a:rPr lang="en-GB" sz="2400" dirty="0">
                          <a:solidFill>
                            <a:srgbClr val="415464"/>
                          </a:solidFill>
                          <a:latin typeface="Karla" pitchFamily="2" charset="0"/>
                        </a:rPr>
                        <a:t>Taken nasopharyngeal, </a:t>
                      </a:r>
                    </a:p>
                    <a:p>
                      <a:pPr algn="r"/>
                      <a:r>
                        <a:rPr lang="en-GB" sz="2400" dirty="0">
                          <a:solidFill>
                            <a:srgbClr val="415464"/>
                          </a:solidFill>
                          <a:latin typeface="Karla" pitchFamily="2" charset="0"/>
                        </a:rPr>
                        <a:t>nasal or from an abscess</a:t>
                      </a:r>
                    </a:p>
                    <a:p>
                      <a:pPr marL="342900" indent="-342900" algn="r">
                        <a:buFontTx/>
                        <a:buBlip>
                          <a:blip r:embed="rId4">
                            <a:extLst>
                              <a:ext uri="{96DAC541-7B7A-43D3-8B79-37D633B846F1}">
                                <asvg:svgBlip xmlns:asvg="http://schemas.microsoft.com/office/drawing/2016/SVG/main" r:embed="rId5"/>
                              </a:ext>
                            </a:extLst>
                          </a:blip>
                        </a:buBlip>
                      </a:pPr>
                      <a:r>
                        <a:rPr lang="en-GB" sz="2400" dirty="0">
                          <a:solidFill>
                            <a:srgbClr val="415464"/>
                          </a:solidFill>
                          <a:latin typeface="Karla" pitchFamily="2" charset="0"/>
                        </a:rPr>
                        <a:t>Least reliable for </a:t>
                      </a:r>
                    </a:p>
                    <a:p>
                      <a:pPr algn="r"/>
                      <a:r>
                        <a:rPr lang="en-GB" sz="2400" dirty="0">
                          <a:solidFill>
                            <a:srgbClr val="415464"/>
                          </a:solidFill>
                          <a:latin typeface="Karla" pitchFamily="2" charset="0"/>
                        </a:rPr>
                        <a:t>identifying carriers (</a:t>
                      </a:r>
                    </a:p>
                  </a:txBody>
                  <a:tcPr>
                    <a:lnL w="12700" cap="flat" cmpd="sng" algn="ctr">
                      <a:solidFill>
                        <a:srgbClr val="243646"/>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43646"/>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3929350"/>
                  </a:ext>
                </a:extLst>
              </a:tr>
              <a:tr h="2814666">
                <a:tc>
                  <a:txBody>
                    <a:bodyPr/>
                    <a:lstStyle/>
                    <a:p>
                      <a:r>
                        <a:rPr lang="en-GB" sz="2400" b="1" dirty="0">
                          <a:solidFill>
                            <a:srgbClr val="243646"/>
                          </a:solidFill>
                          <a:latin typeface="Karla" pitchFamily="2" charset="0"/>
                        </a:rPr>
                        <a:t>Blood test (ELISA)</a:t>
                      </a:r>
                      <a:endParaRPr lang="en-GB" sz="2400" dirty="0">
                        <a:solidFill>
                          <a:srgbClr val="243646"/>
                        </a:solidFill>
                        <a:latin typeface="Karla" pitchFamily="2" charset="0"/>
                      </a:endParaRPr>
                    </a:p>
                    <a:p>
                      <a:pPr marL="342900" indent="-342900" algn="r">
                        <a:buFontTx/>
                        <a:buBlip>
                          <a:blip r:embed="rId4">
                            <a:extLst>
                              <a:ext uri="{96DAC541-7B7A-43D3-8B79-37D633B846F1}">
                                <asvg:svgBlip xmlns:asvg="http://schemas.microsoft.com/office/drawing/2016/SVG/main" r:embed="rId5"/>
                              </a:ext>
                            </a:extLst>
                          </a:blip>
                        </a:buBlip>
                      </a:pPr>
                      <a:endParaRPr lang="en-GB" sz="2400" dirty="0">
                        <a:solidFill>
                          <a:srgbClr val="415464"/>
                        </a:solidFill>
                        <a:latin typeface="Karla" pitchFamily="2" charset="0"/>
                      </a:endParaRPr>
                    </a:p>
                    <a:p>
                      <a:pPr marL="342900" indent="-342900" algn="r">
                        <a:buFontTx/>
                        <a:buBlip>
                          <a:blip r:embed="rId4">
                            <a:extLst>
                              <a:ext uri="{96DAC541-7B7A-43D3-8B79-37D633B846F1}">
                                <asvg:svgBlip xmlns:asvg="http://schemas.microsoft.com/office/drawing/2016/SVG/main" r:embed="rId5"/>
                              </a:ext>
                            </a:extLst>
                          </a:blip>
                        </a:buBlip>
                      </a:pPr>
                      <a:r>
                        <a:rPr lang="en-GB" sz="2400" dirty="0">
                          <a:solidFill>
                            <a:srgbClr val="415464"/>
                          </a:solidFill>
                          <a:latin typeface="Karla" pitchFamily="2" charset="0"/>
                        </a:rPr>
                        <a:t>Tests immune </a:t>
                      </a:r>
                    </a:p>
                    <a:p>
                      <a:pPr algn="r"/>
                      <a:r>
                        <a:rPr lang="en-GB" sz="2400" dirty="0">
                          <a:solidFill>
                            <a:srgbClr val="415464"/>
                          </a:solidFill>
                          <a:latin typeface="Karla" pitchFamily="2" charset="0"/>
                        </a:rPr>
                        <a:t>response to Strangles </a:t>
                      </a:r>
                    </a:p>
                    <a:p>
                      <a:pPr marL="342900" indent="-342900" algn="r">
                        <a:buFontTx/>
                        <a:buBlip>
                          <a:blip r:embed="rId4">
                            <a:extLst>
                              <a:ext uri="{96DAC541-7B7A-43D3-8B79-37D633B846F1}">
                                <asvg:svgBlip xmlns:asvg="http://schemas.microsoft.com/office/drawing/2016/SVG/main" r:embed="rId5"/>
                              </a:ext>
                            </a:extLst>
                          </a:blip>
                        </a:buBlip>
                      </a:pPr>
                      <a:r>
                        <a:rPr lang="en-GB" sz="2400" dirty="0">
                          <a:solidFill>
                            <a:srgbClr val="415464"/>
                          </a:solidFill>
                          <a:latin typeface="Karla" pitchFamily="2" charset="0"/>
                        </a:rPr>
                        <a:t>Paired samples two </a:t>
                      </a:r>
                    </a:p>
                    <a:p>
                      <a:pPr algn="r"/>
                      <a:r>
                        <a:rPr lang="en-GB" sz="2400" dirty="0">
                          <a:solidFill>
                            <a:srgbClr val="415464"/>
                          </a:solidFill>
                          <a:latin typeface="Karla" pitchFamily="2" charset="0"/>
                        </a:rPr>
                        <a:t>weeks apart</a:t>
                      </a:r>
                    </a:p>
                  </a:txBody>
                  <a:tcPr>
                    <a:lnL w="12700" cap="flat" cmpd="sng" algn="ctr">
                      <a:noFill/>
                      <a:prstDash val="solid"/>
                      <a:round/>
                      <a:headEnd type="none" w="med" len="med"/>
                      <a:tailEnd type="none" w="med" len="med"/>
                    </a:lnL>
                    <a:lnR w="12700" cap="flat" cmpd="sng" algn="ctr">
                      <a:solidFill>
                        <a:srgbClr val="243646"/>
                      </a:solidFill>
                      <a:prstDash val="dash"/>
                      <a:round/>
                      <a:headEnd type="none" w="med" len="med"/>
                      <a:tailEnd type="none" w="med" len="med"/>
                    </a:lnR>
                    <a:lnT w="12700" cap="flat" cmpd="sng" algn="ctr">
                      <a:solidFill>
                        <a:srgbClr val="243646"/>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243646"/>
                          </a:solidFill>
                          <a:latin typeface="Karla" pitchFamily="2" charset="0"/>
                        </a:rPr>
                        <a:t>Guttural pouch endoscopy</a:t>
                      </a:r>
                      <a:endParaRPr lang="en-GB" sz="2400" dirty="0">
                        <a:solidFill>
                          <a:srgbClr val="243646"/>
                        </a:solidFill>
                        <a:latin typeface="Karla" pitchFamily="2" charset="0"/>
                      </a:endParaRPr>
                    </a:p>
                    <a:p>
                      <a:pPr marL="0" indent="0" algn="r">
                        <a:buFontTx/>
                        <a:buNone/>
                      </a:pPr>
                      <a:endParaRPr lang="en-GB" sz="1200" dirty="0">
                        <a:solidFill>
                          <a:srgbClr val="415464"/>
                        </a:solidFill>
                        <a:latin typeface="Karla" pitchFamily="2" charset="0"/>
                      </a:endParaRPr>
                    </a:p>
                    <a:p>
                      <a:pPr marL="342900" indent="-342900" algn="r">
                        <a:buFontTx/>
                        <a:buBlip>
                          <a:blip r:embed="rId4">
                            <a:extLst>
                              <a:ext uri="{96DAC541-7B7A-43D3-8B79-37D633B846F1}">
                                <asvg:svgBlip xmlns:asvg="http://schemas.microsoft.com/office/drawing/2016/SVG/main" r:embed="rId5"/>
                              </a:ext>
                            </a:extLst>
                          </a:blip>
                        </a:buBlip>
                      </a:pPr>
                      <a:r>
                        <a:rPr lang="en-GB" sz="2400" dirty="0">
                          <a:solidFill>
                            <a:srgbClr val="415464"/>
                          </a:solidFill>
                          <a:latin typeface="Karla" pitchFamily="2" charset="0"/>
                        </a:rPr>
                        <a:t>Most efficient </a:t>
                      </a:r>
                    </a:p>
                    <a:p>
                      <a:pPr marL="0" indent="0" algn="r">
                        <a:buFontTx/>
                        <a:buNone/>
                      </a:pPr>
                      <a:r>
                        <a:rPr lang="en-GB" sz="2400" dirty="0">
                          <a:solidFill>
                            <a:srgbClr val="415464"/>
                          </a:solidFill>
                          <a:latin typeface="Karla" pitchFamily="2" charset="0"/>
                        </a:rPr>
                        <a:t>sampling method for </a:t>
                      </a:r>
                    </a:p>
                    <a:p>
                      <a:pPr marL="0" indent="0" algn="r">
                        <a:buFontTx/>
                        <a:buNone/>
                      </a:pPr>
                      <a:r>
                        <a:rPr lang="en-GB" sz="2400" dirty="0">
                          <a:solidFill>
                            <a:srgbClr val="415464"/>
                          </a:solidFill>
                          <a:latin typeface="Karla" pitchFamily="2" charset="0"/>
                        </a:rPr>
                        <a:t>laboratory diagnosis</a:t>
                      </a:r>
                    </a:p>
                    <a:p>
                      <a:pPr marL="342900" indent="-342900" algn="r">
                        <a:buFontTx/>
                        <a:buBlip>
                          <a:blip r:embed="rId4">
                            <a:extLst>
                              <a:ext uri="{96DAC541-7B7A-43D3-8B79-37D633B846F1}">
                                <asvg:svgBlip xmlns:asvg="http://schemas.microsoft.com/office/drawing/2016/SVG/main" r:embed="rId5"/>
                              </a:ext>
                            </a:extLst>
                          </a:blip>
                        </a:buBlip>
                      </a:pPr>
                      <a:r>
                        <a:rPr lang="en-GB" sz="2400" dirty="0">
                          <a:solidFill>
                            <a:srgbClr val="415464"/>
                          </a:solidFill>
                          <a:latin typeface="Karla" pitchFamily="2" charset="0"/>
                        </a:rPr>
                        <a:t>Gold standard for </a:t>
                      </a:r>
                    </a:p>
                    <a:p>
                      <a:pPr algn="r"/>
                      <a:r>
                        <a:rPr lang="en-GB" sz="2400" dirty="0">
                          <a:solidFill>
                            <a:srgbClr val="415464"/>
                          </a:solidFill>
                          <a:latin typeface="Karla" pitchFamily="2" charset="0"/>
                        </a:rPr>
                        <a:t>carrier diagnosis</a:t>
                      </a:r>
                    </a:p>
                  </a:txBody>
                  <a:tcPr>
                    <a:lnL w="12700" cap="flat" cmpd="sng" algn="ctr">
                      <a:solidFill>
                        <a:srgbClr val="243646"/>
                      </a:solidFill>
                      <a:prstDash val="dash"/>
                      <a:round/>
                      <a:headEnd type="none" w="med" len="med"/>
                      <a:tailEnd type="none" w="med" len="med"/>
                    </a:lnL>
                    <a:lnR w="12700" cap="flat" cmpd="sng" algn="ctr">
                      <a:noFill/>
                      <a:prstDash val="solid"/>
                      <a:round/>
                      <a:headEnd type="none" w="med" len="med"/>
                      <a:tailEnd type="none" w="med" len="med"/>
                    </a:lnR>
                    <a:lnT w="12700" cap="flat" cmpd="sng" algn="ctr">
                      <a:solidFill>
                        <a:srgbClr val="243646"/>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8521364"/>
                  </a:ext>
                </a:extLst>
              </a:tr>
            </a:tbl>
          </a:graphicData>
        </a:graphic>
      </p:graphicFrame>
      <p:sp>
        <p:nvSpPr>
          <p:cNvPr id="6" name="Title 1">
            <a:extLst>
              <a:ext uri="{FF2B5EF4-FFF2-40B4-BE49-F238E27FC236}">
                <a16:creationId xmlns:a16="http://schemas.microsoft.com/office/drawing/2014/main" id="{41D6F438-AD0A-4EDB-B4D4-45B3C121116B}"/>
              </a:ext>
            </a:extLst>
          </p:cNvPr>
          <p:cNvSpPr txBox="1">
            <a:spLocks/>
          </p:cNvSpPr>
          <p:nvPr/>
        </p:nvSpPr>
        <p:spPr>
          <a:xfrm>
            <a:off x="2736752" y="323850"/>
            <a:ext cx="7171336"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415464"/>
                </a:solidFill>
                <a:latin typeface="Thick Goth" panose="02000506020000020004" pitchFamily="50" charset="0"/>
              </a:rPr>
              <a:t>Testing for Strangles</a:t>
            </a:r>
          </a:p>
        </p:txBody>
      </p:sp>
      <p:sp>
        <p:nvSpPr>
          <p:cNvPr id="7" name="Content Placeholder 2">
            <a:extLst>
              <a:ext uri="{FF2B5EF4-FFF2-40B4-BE49-F238E27FC236}">
                <a16:creationId xmlns:a16="http://schemas.microsoft.com/office/drawing/2014/main" id="{850B7EC0-7060-40DD-8D7C-5651481C1994}"/>
              </a:ext>
            </a:extLst>
          </p:cNvPr>
          <p:cNvSpPr>
            <a:spLocks noGrp="1"/>
          </p:cNvSpPr>
          <p:nvPr>
            <p:ph idx="1"/>
          </p:nvPr>
        </p:nvSpPr>
        <p:spPr>
          <a:xfrm>
            <a:off x="4193044" y="1012140"/>
            <a:ext cx="4159986" cy="539677"/>
          </a:xfrm>
        </p:spPr>
        <p:txBody>
          <a:bodyPr>
            <a:noAutofit/>
          </a:bodyPr>
          <a:lstStyle/>
          <a:p>
            <a:pPr marL="0" indent="0">
              <a:lnSpc>
                <a:spcPct val="107000"/>
              </a:lnSpc>
              <a:spcAft>
                <a:spcPts val="600"/>
              </a:spcAft>
              <a:buNone/>
            </a:pPr>
            <a:r>
              <a:rPr lang="en-GB" sz="2400" dirty="0">
                <a:solidFill>
                  <a:srgbClr val="415464"/>
                </a:solidFill>
                <a:latin typeface="Karla" pitchFamily="2" charset="0"/>
                <a:ea typeface="Lato" panose="020F0502020204030203" pitchFamily="34" charset="0"/>
                <a:cs typeface="Lato" panose="020F0502020204030203" pitchFamily="34" charset="0"/>
              </a:rPr>
              <a:t>Four diagnostic approaches:</a:t>
            </a:r>
          </a:p>
        </p:txBody>
      </p:sp>
      <p:pic>
        <p:nvPicPr>
          <p:cNvPr id="9" name="Picture 8" descr="A close up of a horse&#10;&#10;Description automatically generated">
            <a:extLst>
              <a:ext uri="{FF2B5EF4-FFF2-40B4-BE49-F238E27FC236}">
                <a16:creationId xmlns:a16="http://schemas.microsoft.com/office/drawing/2014/main" id="{90609E2F-01B9-4630-A51F-4ABBB7136C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92554" y="1940706"/>
            <a:ext cx="1568843" cy="1632672"/>
          </a:xfrm>
          <a:prstGeom prst="rect">
            <a:avLst/>
          </a:prstGeom>
        </p:spPr>
      </p:pic>
      <p:pic>
        <p:nvPicPr>
          <p:cNvPr id="13" name="Picture 12" descr="A person standing next to a horse&#10;&#10;Description automatically generated">
            <a:extLst>
              <a:ext uri="{FF2B5EF4-FFF2-40B4-BE49-F238E27FC236}">
                <a16:creationId xmlns:a16="http://schemas.microsoft.com/office/drawing/2014/main" id="{10566638-DD4E-4329-B5F1-07B0119B3A2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15107" y="4364221"/>
            <a:ext cx="2060252" cy="1714749"/>
          </a:xfrm>
          <a:prstGeom prst="rect">
            <a:avLst/>
          </a:prstGeom>
        </p:spPr>
      </p:pic>
      <p:pic>
        <p:nvPicPr>
          <p:cNvPr id="11" name="Picture 10" descr="A close up of a cow&#10;&#10;Description automatically generated">
            <a:extLst>
              <a:ext uri="{FF2B5EF4-FFF2-40B4-BE49-F238E27FC236}">
                <a16:creationId xmlns:a16="http://schemas.microsoft.com/office/drawing/2014/main" id="{E12C587A-FA67-437A-B2E1-F3F8A4DB16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5538" y="4474031"/>
            <a:ext cx="2245990" cy="1495131"/>
          </a:xfrm>
          <a:prstGeom prst="rect">
            <a:avLst/>
          </a:prstGeom>
        </p:spPr>
      </p:pic>
      <p:pic>
        <p:nvPicPr>
          <p:cNvPr id="15" name="Picture 14" descr="A picture containing person, dog, indoor, small&#10;&#10;Description automatically generated">
            <a:extLst>
              <a:ext uri="{FF2B5EF4-FFF2-40B4-BE49-F238E27FC236}">
                <a16:creationId xmlns:a16="http://schemas.microsoft.com/office/drawing/2014/main" id="{8CCA715F-6605-431B-9F2E-C35987AB61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5538" y="2087035"/>
            <a:ext cx="2197012" cy="1466622"/>
          </a:xfrm>
          <a:prstGeom prst="rect">
            <a:avLst/>
          </a:prstGeom>
        </p:spPr>
      </p:pic>
      <p:sp>
        <p:nvSpPr>
          <p:cNvPr id="3" name="TextBox 2">
            <a:extLst>
              <a:ext uri="{FF2B5EF4-FFF2-40B4-BE49-F238E27FC236}">
                <a16:creationId xmlns:a16="http://schemas.microsoft.com/office/drawing/2014/main" id="{EE617B6D-16CC-86B3-15A3-1AB716FA98D8}"/>
              </a:ext>
            </a:extLst>
          </p:cNvPr>
          <p:cNvSpPr txBox="1"/>
          <p:nvPr/>
        </p:nvSpPr>
        <p:spPr>
          <a:xfrm>
            <a:off x="8884007" y="6565739"/>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credits: Redwings Horse Sanctuary</a:t>
            </a:r>
          </a:p>
        </p:txBody>
      </p:sp>
    </p:spTree>
    <p:extLst>
      <p:ext uri="{BB962C8B-B14F-4D97-AF65-F5344CB8AC3E}">
        <p14:creationId xmlns:p14="http://schemas.microsoft.com/office/powerpoint/2010/main" val="3530602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183BBC7B-3CB4-4E2C-869C-7D5B679B2C23}"/>
              </a:ext>
            </a:extLst>
          </p:cNvPr>
          <p:cNvSpPr>
            <a:spLocks noGrp="1"/>
          </p:cNvSpPr>
          <p:nvPr>
            <p:ph type="title"/>
          </p:nvPr>
        </p:nvSpPr>
        <p:spPr>
          <a:xfrm>
            <a:off x="1287624" y="323850"/>
            <a:ext cx="10551951" cy="1325563"/>
          </a:xfrm>
        </p:spPr>
        <p:txBody>
          <a:bodyPr>
            <a:noAutofit/>
          </a:bodyPr>
          <a:lstStyle/>
          <a:p>
            <a:pPr algn="ctr"/>
            <a:r>
              <a:rPr lang="en-GB" dirty="0">
                <a:latin typeface="Thick Goth" panose="02000506020000020004" pitchFamily="50" charset="0"/>
                <a:ea typeface="Lato" panose="020F0502020204030203" pitchFamily="34" charset="0"/>
                <a:cs typeface="Lato" panose="020F0502020204030203" pitchFamily="34" charset="0"/>
              </a:rPr>
              <a:t>Guttural pouch endoscopy </a:t>
            </a:r>
            <a:br>
              <a:rPr lang="en-GB" dirty="0">
                <a:latin typeface="Thick Goth" panose="02000506020000020004" pitchFamily="50" charset="0"/>
                <a:ea typeface="Lato" panose="020F0502020204030203" pitchFamily="34" charset="0"/>
                <a:cs typeface="Lato" panose="020F0502020204030203" pitchFamily="34" charset="0"/>
              </a:rPr>
            </a:br>
            <a:r>
              <a:rPr lang="en-GB" sz="3200" dirty="0">
                <a:latin typeface="Thick Goth" panose="02000506020000020004" pitchFamily="50" charset="0"/>
                <a:ea typeface="Lato" panose="020F0502020204030203" pitchFamily="34" charset="0"/>
                <a:cs typeface="Lato" panose="020F0502020204030203" pitchFamily="34" charset="0"/>
              </a:rPr>
              <a:t>gold standard carrier detection, prevention and treatment</a:t>
            </a:r>
          </a:p>
        </p:txBody>
      </p:sp>
      <p:pic>
        <p:nvPicPr>
          <p:cNvPr id="7" name="00037">
            <a:hlinkClick r:id="" action="ppaction://media"/>
            <a:extLst>
              <a:ext uri="{FF2B5EF4-FFF2-40B4-BE49-F238E27FC236}">
                <a16:creationId xmlns:a16="http://schemas.microsoft.com/office/drawing/2014/main" id="{81B0CD5F-9B39-46BD-99AA-B88E1C8CBF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23482" y="1900905"/>
            <a:ext cx="5670732" cy="3190949"/>
          </a:xfrm>
          <a:prstGeom prst="rect">
            <a:avLst/>
          </a:prstGeom>
        </p:spPr>
      </p:pic>
      <p:sp>
        <p:nvSpPr>
          <p:cNvPr id="8" name="Rectangle 7">
            <a:extLst>
              <a:ext uri="{FF2B5EF4-FFF2-40B4-BE49-F238E27FC236}">
                <a16:creationId xmlns:a16="http://schemas.microsoft.com/office/drawing/2014/main" id="{5FBFDB8E-10F7-4A73-8906-CC411BB43E7C}"/>
              </a:ext>
            </a:extLst>
          </p:cNvPr>
          <p:cNvSpPr/>
          <p:nvPr/>
        </p:nvSpPr>
        <p:spPr>
          <a:xfrm>
            <a:off x="6023482" y="5091854"/>
            <a:ext cx="5670732" cy="1200329"/>
          </a:xfrm>
          <a:prstGeom prst="rect">
            <a:avLst/>
          </a:prstGeom>
          <a:solidFill>
            <a:srgbClr val="243646"/>
          </a:solidFill>
        </p:spPr>
        <p:txBody>
          <a:bodyPr wrap="square">
            <a:spAutoFit/>
          </a:bodyPr>
          <a:lstStyle/>
          <a:p>
            <a:pPr algn="ctr"/>
            <a:r>
              <a:rPr lang="en-GB" sz="2400" dirty="0">
                <a:solidFill>
                  <a:schemeClr val="bg1"/>
                </a:solidFill>
                <a:latin typeface="Karla" pitchFamily="2" charset="0"/>
                <a:ea typeface="Lato" panose="020F0502020204030203" pitchFamily="34" charset="0"/>
                <a:cs typeface="Lato" panose="020F0502020204030203" pitchFamily="34" charset="0"/>
              </a:rPr>
              <a:t>Involve your vet when deciding which Strangles screening options are best suited to your yard and clients</a:t>
            </a:r>
          </a:p>
        </p:txBody>
      </p:sp>
      <p:graphicFrame>
        <p:nvGraphicFramePr>
          <p:cNvPr id="9" name="Content Placeholder 12">
            <a:extLst>
              <a:ext uri="{FF2B5EF4-FFF2-40B4-BE49-F238E27FC236}">
                <a16:creationId xmlns:a16="http://schemas.microsoft.com/office/drawing/2014/main" id="{5392A574-FD3E-4842-A020-9BCAEF098DDB}"/>
              </a:ext>
            </a:extLst>
          </p:cNvPr>
          <p:cNvGraphicFramePr>
            <a:graphicFrameLocks noGrp="1"/>
          </p:cNvGraphicFramePr>
          <p:nvPr>
            <p:ph idx="1"/>
            <p:extLst>
              <p:ext uri="{D42A27DB-BD31-4B8C-83A1-F6EECF244321}">
                <p14:modId xmlns:p14="http://schemas.microsoft.com/office/powerpoint/2010/main" val="3736138748"/>
              </p:ext>
            </p:extLst>
          </p:nvPr>
        </p:nvGraphicFramePr>
        <p:xfrm>
          <a:off x="347439" y="1852962"/>
          <a:ext cx="5549732" cy="2751721"/>
        </p:xfrm>
        <a:graphic>
          <a:graphicData uri="http://schemas.openxmlformats.org/drawingml/2006/chart">
            <c:chart xmlns:c="http://schemas.openxmlformats.org/drawingml/2006/chart" xmlns:r="http://schemas.openxmlformats.org/officeDocument/2006/relationships" r:id="rId7"/>
          </a:graphicData>
        </a:graphic>
      </p:graphicFrame>
      <p:sp>
        <p:nvSpPr>
          <p:cNvPr id="10" name="Rectangle 9">
            <a:extLst>
              <a:ext uri="{FF2B5EF4-FFF2-40B4-BE49-F238E27FC236}">
                <a16:creationId xmlns:a16="http://schemas.microsoft.com/office/drawing/2014/main" id="{CA13927A-A7E3-4966-B8B7-7E65D97EA318}"/>
              </a:ext>
            </a:extLst>
          </p:cNvPr>
          <p:cNvSpPr/>
          <p:nvPr/>
        </p:nvSpPr>
        <p:spPr>
          <a:xfrm>
            <a:off x="441376" y="4617701"/>
            <a:ext cx="5400435" cy="1938992"/>
          </a:xfrm>
          <a:prstGeom prst="rect">
            <a:avLst/>
          </a:prstGeom>
        </p:spPr>
        <p:txBody>
          <a:bodyPr wrap="square">
            <a:spAutoFit/>
          </a:bodyPr>
          <a:lstStyle/>
          <a:p>
            <a:pPr algn="just"/>
            <a:r>
              <a:rPr lang="en-GB" sz="2400" dirty="0">
                <a:solidFill>
                  <a:srgbClr val="415464"/>
                </a:solidFill>
                <a:latin typeface="Karla" pitchFamily="2" charset="0"/>
                <a:ea typeface="Lato" panose="020F0502020204030203" pitchFamily="34" charset="0"/>
                <a:cs typeface="Lato" panose="020F0502020204030203" pitchFamily="34" charset="0"/>
              </a:rPr>
              <a:t>Number of guttural pouch washes required to treat Strangles carriers identified on arrival at Redwings Horse Sanctuary between 2011-2016 (37 horses in total)</a:t>
            </a:r>
          </a:p>
        </p:txBody>
      </p:sp>
      <p:sp>
        <p:nvSpPr>
          <p:cNvPr id="2" name="TextBox 1">
            <a:extLst>
              <a:ext uri="{FF2B5EF4-FFF2-40B4-BE49-F238E27FC236}">
                <a16:creationId xmlns:a16="http://schemas.microsoft.com/office/drawing/2014/main" id="{CBCE6026-B96A-759A-BC76-73BEF367856F}"/>
              </a:ext>
            </a:extLst>
          </p:cNvPr>
          <p:cNvSpPr txBox="1"/>
          <p:nvPr/>
        </p:nvSpPr>
        <p:spPr>
          <a:xfrm>
            <a:off x="8858848" y="6279430"/>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 Redwings Horse Sanctuary</a:t>
            </a:r>
          </a:p>
        </p:txBody>
      </p:sp>
    </p:spTree>
    <p:extLst>
      <p:ext uri="{BB962C8B-B14F-4D97-AF65-F5344CB8AC3E}">
        <p14:creationId xmlns:p14="http://schemas.microsoft.com/office/powerpoint/2010/main" val="384962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43646"/>
              </a:solidFill>
              <a:effectLst/>
              <a:uLnTx/>
              <a:uFillTx/>
              <a:latin typeface="Calibri" panose="020F0502020204030204"/>
              <a:ea typeface="+mn-ea"/>
              <a:cs typeface="+mn-cs"/>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183BBC7B-3CB4-4E2C-869C-7D5B679B2C23}"/>
              </a:ext>
            </a:extLst>
          </p:cNvPr>
          <p:cNvSpPr>
            <a:spLocks noGrp="1"/>
          </p:cNvSpPr>
          <p:nvPr>
            <p:ph type="title"/>
          </p:nvPr>
        </p:nvSpPr>
        <p:spPr>
          <a:xfrm>
            <a:off x="1287624" y="323851"/>
            <a:ext cx="10551951" cy="1177968"/>
          </a:xfrm>
        </p:spPr>
        <p:txBody>
          <a:bodyPr>
            <a:noAutofit/>
          </a:bodyPr>
          <a:lstStyle/>
          <a:p>
            <a:pPr algn="ctr"/>
            <a:r>
              <a:rPr lang="en-GB" dirty="0">
                <a:latin typeface="Thick Goth" panose="02000506020000020004" pitchFamily="50" charset="0"/>
                <a:ea typeface="Lato" panose="020F0502020204030203" pitchFamily="34" charset="0"/>
                <a:cs typeface="Lato" panose="020F0502020204030203" pitchFamily="34" charset="0"/>
              </a:rPr>
              <a:t>Blood testing: where, when and why</a:t>
            </a:r>
          </a:p>
        </p:txBody>
      </p:sp>
      <p:sp>
        <p:nvSpPr>
          <p:cNvPr id="3" name="Content Placeholder 2">
            <a:extLst>
              <a:ext uri="{FF2B5EF4-FFF2-40B4-BE49-F238E27FC236}">
                <a16:creationId xmlns:a16="http://schemas.microsoft.com/office/drawing/2014/main" id="{1C2CC8CA-F06F-9A89-F09D-3C900DF6F6D3}"/>
              </a:ext>
            </a:extLst>
          </p:cNvPr>
          <p:cNvSpPr>
            <a:spLocks noGrp="1"/>
          </p:cNvSpPr>
          <p:nvPr>
            <p:ph idx="1"/>
          </p:nvPr>
        </p:nvSpPr>
        <p:spPr>
          <a:xfrm>
            <a:off x="838200" y="1501818"/>
            <a:ext cx="10412392" cy="4933706"/>
          </a:xfrm>
        </p:spPr>
        <p:txBody>
          <a:bodyPr>
            <a:normAutofit fontScale="85000" lnSpcReduction="10000"/>
          </a:bodyPr>
          <a:lstStyle/>
          <a:p>
            <a:pPr>
              <a:lnSpc>
                <a:spcPct val="100000"/>
              </a:lnSpc>
              <a:spcBef>
                <a:spcPts val="0"/>
              </a:spcBef>
              <a:spcAft>
                <a:spcPts val="600"/>
              </a:spcAft>
            </a:pPr>
            <a:r>
              <a:rPr lang="en-GB" dirty="0">
                <a:solidFill>
                  <a:srgbClr val="415464"/>
                </a:solidFill>
              </a:rPr>
              <a:t>Up to 100% of horses exposed to </a:t>
            </a:r>
            <a:r>
              <a:rPr lang="en-GB" i="1" dirty="0">
                <a:solidFill>
                  <a:srgbClr val="415464"/>
                </a:solidFill>
              </a:rPr>
              <a:t>S. equi </a:t>
            </a:r>
            <a:r>
              <a:rPr lang="en-GB" dirty="0">
                <a:solidFill>
                  <a:srgbClr val="415464"/>
                </a:solidFill>
              </a:rPr>
              <a:t>during an outbreak may be ‘seropositive’ (have antibodies against the Strangles bacterium)</a:t>
            </a:r>
          </a:p>
          <a:p>
            <a:pPr>
              <a:lnSpc>
                <a:spcPct val="100000"/>
              </a:lnSpc>
              <a:spcBef>
                <a:spcPts val="0"/>
              </a:spcBef>
              <a:spcAft>
                <a:spcPts val="600"/>
              </a:spcAft>
            </a:pPr>
            <a:endParaRPr lang="en-GB" sz="900" dirty="0">
              <a:solidFill>
                <a:srgbClr val="415464"/>
              </a:solidFill>
            </a:endParaRPr>
          </a:p>
          <a:p>
            <a:pPr>
              <a:lnSpc>
                <a:spcPct val="100000"/>
              </a:lnSpc>
              <a:spcBef>
                <a:spcPts val="0"/>
              </a:spcBef>
              <a:spcAft>
                <a:spcPts val="600"/>
              </a:spcAft>
            </a:pPr>
            <a:r>
              <a:rPr lang="en-GB" dirty="0">
                <a:solidFill>
                  <a:srgbClr val="415464"/>
                </a:solidFill>
              </a:rPr>
              <a:t>Antibody responses decline over time with most horses testing ‘seronegative’ after 8 months</a:t>
            </a:r>
          </a:p>
          <a:p>
            <a:pPr>
              <a:lnSpc>
                <a:spcPct val="100000"/>
              </a:lnSpc>
              <a:spcBef>
                <a:spcPts val="0"/>
              </a:spcBef>
              <a:spcAft>
                <a:spcPts val="600"/>
              </a:spcAft>
            </a:pPr>
            <a:endParaRPr lang="en-GB" sz="1000" dirty="0">
              <a:solidFill>
                <a:srgbClr val="415464"/>
              </a:solidFill>
            </a:endParaRPr>
          </a:p>
          <a:p>
            <a:pPr>
              <a:lnSpc>
                <a:spcPct val="100000"/>
              </a:lnSpc>
              <a:spcBef>
                <a:spcPts val="0"/>
              </a:spcBef>
              <a:spcAft>
                <a:spcPts val="600"/>
              </a:spcAft>
            </a:pPr>
            <a:r>
              <a:rPr lang="en-GB" dirty="0">
                <a:solidFill>
                  <a:srgbClr val="415464"/>
                </a:solidFill>
              </a:rPr>
              <a:t>Testing horses that remained healthy at the end of an outbreak can identify those that may have had mild/atypical Strangles that could have become carriers</a:t>
            </a:r>
          </a:p>
          <a:p>
            <a:pPr>
              <a:lnSpc>
                <a:spcPct val="100000"/>
              </a:lnSpc>
              <a:spcBef>
                <a:spcPts val="0"/>
              </a:spcBef>
              <a:spcAft>
                <a:spcPts val="600"/>
              </a:spcAft>
            </a:pPr>
            <a:endParaRPr lang="en-GB" sz="1000" dirty="0">
              <a:solidFill>
                <a:srgbClr val="415464"/>
              </a:solidFill>
            </a:endParaRPr>
          </a:p>
          <a:p>
            <a:pPr>
              <a:lnSpc>
                <a:spcPct val="100000"/>
              </a:lnSpc>
              <a:spcBef>
                <a:spcPts val="0"/>
              </a:spcBef>
              <a:spcAft>
                <a:spcPts val="600"/>
              </a:spcAft>
            </a:pPr>
            <a:r>
              <a:rPr lang="en-GB" dirty="0">
                <a:solidFill>
                  <a:srgbClr val="415464"/>
                </a:solidFill>
              </a:rPr>
              <a:t>Serology can be used to confirm the involvement of </a:t>
            </a:r>
            <a:r>
              <a:rPr lang="en-GB" i="1" dirty="0">
                <a:solidFill>
                  <a:srgbClr val="415464"/>
                </a:solidFill>
              </a:rPr>
              <a:t>S. equi </a:t>
            </a:r>
            <a:r>
              <a:rPr lang="en-GB" dirty="0">
                <a:solidFill>
                  <a:srgbClr val="415464"/>
                </a:solidFill>
              </a:rPr>
              <a:t>in complicated conditions including purpura </a:t>
            </a:r>
            <a:r>
              <a:rPr lang="en-GB" dirty="0" err="1">
                <a:solidFill>
                  <a:srgbClr val="415464"/>
                </a:solidFill>
              </a:rPr>
              <a:t>haemorrhagica</a:t>
            </a:r>
            <a:r>
              <a:rPr lang="en-GB" dirty="0">
                <a:solidFill>
                  <a:srgbClr val="415464"/>
                </a:solidFill>
              </a:rPr>
              <a:t> and bastard Strangles</a:t>
            </a:r>
          </a:p>
          <a:p>
            <a:pPr marL="0" indent="0">
              <a:lnSpc>
                <a:spcPct val="100000"/>
              </a:lnSpc>
              <a:spcBef>
                <a:spcPts val="0"/>
              </a:spcBef>
              <a:spcAft>
                <a:spcPts val="600"/>
              </a:spcAft>
              <a:buNone/>
            </a:pPr>
            <a:endParaRPr lang="en-GB" sz="1000" dirty="0">
              <a:solidFill>
                <a:srgbClr val="415464"/>
              </a:solidFill>
            </a:endParaRPr>
          </a:p>
          <a:p>
            <a:pPr>
              <a:lnSpc>
                <a:spcPct val="100000"/>
              </a:lnSpc>
              <a:spcBef>
                <a:spcPts val="0"/>
              </a:spcBef>
              <a:spcAft>
                <a:spcPts val="600"/>
              </a:spcAft>
            </a:pPr>
            <a:r>
              <a:rPr lang="en-GB" dirty="0">
                <a:solidFill>
                  <a:srgbClr val="415464"/>
                </a:solidFill>
              </a:rPr>
              <a:t>The use of serology to identify carriers is less sensitive and specific than guttural pouch endoscopy, but can be a useful tool as long as owners appreciate the limitations</a:t>
            </a:r>
          </a:p>
        </p:txBody>
      </p:sp>
    </p:spTree>
    <p:extLst>
      <p:ext uri="{BB962C8B-B14F-4D97-AF65-F5344CB8AC3E}">
        <p14:creationId xmlns:p14="http://schemas.microsoft.com/office/powerpoint/2010/main" val="1420164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364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F19122-F7BA-43AB-94B2-805BCF9F88BD}"/>
              </a:ext>
            </a:extLst>
          </p:cNvPr>
          <p:cNvSpPr txBox="1"/>
          <p:nvPr/>
        </p:nvSpPr>
        <p:spPr>
          <a:xfrm>
            <a:off x="504825" y="133350"/>
            <a:ext cx="11353800" cy="769441"/>
          </a:xfrm>
          <a:prstGeom prst="rect">
            <a:avLst/>
          </a:prstGeom>
          <a:noFill/>
        </p:spPr>
        <p:txBody>
          <a:bodyPr wrap="square" rtlCol="0">
            <a:spAutoFit/>
          </a:bodyPr>
          <a:lstStyle/>
          <a:p>
            <a:r>
              <a:rPr lang="en-GB" sz="4400" dirty="0">
                <a:solidFill>
                  <a:srgbClr val="FFC600"/>
                </a:solidFill>
                <a:latin typeface="Thick Goth" panose="02000506020000020004" pitchFamily="50" charset="0"/>
              </a:rPr>
              <a:t>What is STRANGLES AWARENESS WEEK?</a:t>
            </a:r>
          </a:p>
        </p:txBody>
      </p:sp>
      <p:sp>
        <p:nvSpPr>
          <p:cNvPr id="2" name="Rectangle 1">
            <a:extLst>
              <a:ext uri="{FF2B5EF4-FFF2-40B4-BE49-F238E27FC236}">
                <a16:creationId xmlns:a16="http://schemas.microsoft.com/office/drawing/2014/main" id="{805CA511-FEE0-4135-8E9F-E500D3AE8808}"/>
              </a:ext>
            </a:extLst>
          </p:cNvPr>
          <p:cNvSpPr/>
          <p:nvPr/>
        </p:nvSpPr>
        <p:spPr>
          <a:xfrm>
            <a:off x="4329404" y="1422118"/>
            <a:ext cx="7529221" cy="5001369"/>
          </a:xfrm>
          <a:prstGeom prst="rect">
            <a:avLst/>
          </a:prstGeom>
        </p:spPr>
        <p:txBody>
          <a:bodyPr wrap="square">
            <a:spAutoFit/>
          </a:bodyPr>
          <a:lstStyle/>
          <a:p>
            <a:r>
              <a:rPr lang="en-GB" sz="2200" dirty="0">
                <a:solidFill>
                  <a:srgbClr val="F5F5F5"/>
                </a:solidFill>
                <a:latin typeface="Karla" pitchFamily="2" charset="0"/>
              </a:rPr>
              <a:t>The aim of the week, which runs from </a:t>
            </a:r>
            <a:r>
              <a:rPr lang="en-GB" sz="2200" b="1" dirty="0">
                <a:solidFill>
                  <a:srgbClr val="F5F5F5"/>
                </a:solidFill>
                <a:latin typeface="Karla" pitchFamily="2" charset="0"/>
              </a:rPr>
              <a:t>1</a:t>
            </a:r>
            <a:r>
              <a:rPr lang="en-GB" sz="2200" b="1" baseline="30000" dirty="0">
                <a:solidFill>
                  <a:srgbClr val="F5F5F5"/>
                </a:solidFill>
                <a:latin typeface="Karla" pitchFamily="2" charset="0"/>
              </a:rPr>
              <a:t>st</a:t>
            </a:r>
            <a:r>
              <a:rPr lang="en-GB" sz="2200" b="1" dirty="0">
                <a:solidFill>
                  <a:srgbClr val="F5F5F5"/>
                </a:solidFill>
                <a:latin typeface="Karla" pitchFamily="2" charset="0"/>
              </a:rPr>
              <a:t> to 7</a:t>
            </a:r>
            <a:r>
              <a:rPr lang="en-GB" sz="2200" b="1" baseline="30000" dirty="0">
                <a:solidFill>
                  <a:srgbClr val="F5F5F5"/>
                </a:solidFill>
                <a:latin typeface="Karla" pitchFamily="2" charset="0"/>
              </a:rPr>
              <a:t>th</a:t>
            </a:r>
            <a:r>
              <a:rPr lang="en-GB" sz="2200" b="1" dirty="0">
                <a:solidFill>
                  <a:srgbClr val="F5F5F5"/>
                </a:solidFill>
                <a:latin typeface="Karla" pitchFamily="2" charset="0"/>
              </a:rPr>
              <a:t> May</a:t>
            </a:r>
            <a:r>
              <a:rPr lang="en-GB" sz="2200" dirty="0">
                <a:solidFill>
                  <a:srgbClr val="F5F5F5"/>
                </a:solidFill>
                <a:latin typeface="Karla" pitchFamily="2" charset="0"/>
              </a:rPr>
              <a:t>, is to inspire collective action against Strangles. During this week horse owners, vets, yard managers, and members of the equine community do what they can to raise awareness and improve biosecurity to prevent Strangles.</a:t>
            </a:r>
          </a:p>
          <a:p>
            <a:pPr algn="just">
              <a:lnSpc>
                <a:spcPct val="150000"/>
              </a:lnSpc>
            </a:pPr>
            <a:endParaRPr lang="en-GB" dirty="0">
              <a:solidFill>
                <a:srgbClr val="F5F5F5"/>
              </a:solidFill>
              <a:latin typeface="Karla" pitchFamily="2" charset="0"/>
            </a:endParaRPr>
          </a:p>
          <a:p>
            <a:r>
              <a:rPr lang="en-GB" sz="2200" b="1" dirty="0">
                <a:solidFill>
                  <a:srgbClr val="F5F5F5"/>
                </a:solidFill>
                <a:latin typeface="Karla" pitchFamily="2" charset="0"/>
              </a:rPr>
              <a:t>Let’s inspire equestrians to take </a:t>
            </a:r>
            <a:r>
              <a:rPr lang="en-GB" sz="2200" dirty="0">
                <a:solidFill>
                  <a:srgbClr val="F5F5F5"/>
                </a:solidFill>
                <a:latin typeface="Karla" pitchFamily="2" charset="0"/>
              </a:rPr>
              <a:t>biosecurity seriously, become Ambassadors and share their own Strangles prevention messages.</a:t>
            </a:r>
          </a:p>
          <a:p>
            <a:endParaRPr lang="en-GB" dirty="0">
              <a:solidFill>
                <a:srgbClr val="F5F5F5"/>
              </a:solidFill>
              <a:latin typeface="Karla" pitchFamily="2" charset="0"/>
            </a:endParaRPr>
          </a:p>
          <a:p>
            <a:r>
              <a:rPr lang="en-GB" sz="2200" dirty="0">
                <a:solidFill>
                  <a:srgbClr val="F5F5F5"/>
                </a:solidFill>
                <a:latin typeface="Karla" pitchFamily="2" charset="0"/>
              </a:rPr>
              <a:t>There is one simple ask of horse owners: take the Strangles Awareness Week #TempCheckChallenge. This means uploading resting temperatures to learn their horse’s normal, make it routine, and be able to spot fever.</a:t>
            </a:r>
          </a:p>
        </p:txBody>
      </p:sp>
      <p:pic>
        <p:nvPicPr>
          <p:cNvPr id="5" name="Picture 4" descr="Text&#10;&#10;Description automatically generated">
            <a:extLst>
              <a:ext uri="{FF2B5EF4-FFF2-40B4-BE49-F238E27FC236}">
                <a16:creationId xmlns:a16="http://schemas.microsoft.com/office/drawing/2014/main" id="{94AB9868-526E-D614-3F5D-87B8BD4656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926" y="1094382"/>
            <a:ext cx="3120128" cy="5443405"/>
          </a:xfrm>
          <a:prstGeom prst="rect">
            <a:avLst/>
          </a:prstGeom>
        </p:spPr>
      </p:pic>
    </p:spTree>
    <p:extLst>
      <p:ext uri="{BB962C8B-B14F-4D97-AF65-F5344CB8AC3E}">
        <p14:creationId xmlns:p14="http://schemas.microsoft.com/office/powerpoint/2010/main" val="4286377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364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796CBC5-0CB0-41B5-AAC3-4B74DD5C76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83366" y="3167627"/>
            <a:ext cx="3375259" cy="3457185"/>
          </a:xfrm>
          <a:prstGeom prst="rect">
            <a:avLst/>
          </a:prstGeom>
        </p:spPr>
      </p:pic>
      <p:sp>
        <p:nvSpPr>
          <p:cNvPr id="9" name="Rectangle 8">
            <a:extLst>
              <a:ext uri="{FF2B5EF4-FFF2-40B4-BE49-F238E27FC236}">
                <a16:creationId xmlns:a16="http://schemas.microsoft.com/office/drawing/2014/main" id="{A1FE2521-6D2B-4C78-8FC2-015EF52D2DE1}"/>
              </a:ext>
            </a:extLst>
          </p:cNvPr>
          <p:cNvSpPr/>
          <p:nvPr/>
        </p:nvSpPr>
        <p:spPr>
          <a:xfrm>
            <a:off x="482826" y="1463407"/>
            <a:ext cx="10591574" cy="3785652"/>
          </a:xfrm>
          <a:prstGeom prst="rect">
            <a:avLst/>
          </a:prstGeom>
        </p:spPr>
        <p:txBody>
          <a:bodyPr wrap="square">
            <a:spAutoFit/>
          </a:bodyPr>
          <a:lstStyle/>
          <a:p>
            <a:r>
              <a:rPr lang="en-GB" sz="3200" dirty="0">
                <a:solidFill>
                  <a:schemeClr val="bg1"/>
                </a:solidFill>
                <a:latin typeface="Karla" pitchFamily="2" charset="0"/>
              </a:rPr>
              <a:t>Part 1:</a:t>
            </a:r>
            <a:r>
              <a:rPr lang="en-GB" sz="3200" b="1" dirty="0">
                <a:solidFill>
                  <a:schemeClr val="bg1"/>
                </a:solidFill>
                <a:latin typeface="Karla" pitchFamily="2" charset="0"/>
              </a:rPr>
              <a:t> </a:t>
            </a:r>
            <a:r>
              <a:rPr lang="en-GB" sz="3200" dirty="0">
                <a:solidFill>
                  <a:schemeClr val="bg1"/>
                </a:solidFill>
                <a:latin typeface="Karla" pitchFamily="2" charset="0"/>
              </a:rPr>
              <a:t>What is Strangles and why does it matter?</a:t>
            </a:r>
          </a:p>
          <a:p>
            <a:endParaRPr lang="en-GB" sz="2800" dirty="0">
              <a:solidFill>
                <a:schemeClr val="bg1"/>
              </a:solidFill>
              <a:latin typeface="Karla" pitchFamily="2" charset="0"/>
            </a:endParaRPr>
          </a:p>
          <a:p>
            <a:r>
              <a:rPr lang="en-GB" sz="3200" dirty="0">
                <a:solidFill>
                  <a:srgbClr val="F5F5F5"/>
                </a:solidFill>
                <a:latin typeface="Karla" pitchFamily="2" charset="0"/>
              </a:rPr>
              <a:t>Part 2: Spotting and diagnosing Strangles</a:t>
            </a:r>
          </a:p>
          <a:p>
            <a:endParaRPr lang="en-GB" sz="2800" dirty="0">
              <a:solidFill>
                <a:schemeClr val="bg1"/>
              </a:solidFill>
              <a:latin typeface="Karla" pitchFamily="2" charset="0"/>
            </a:endParaRPr>
          </a:p>
          <a:p>
            <a:r>
              <a:rPr lang="en-GB" sz="3600" b="1" dirty="0">
                <a:solidFill>
                  <a:srgbClr val="FFC600"/>
                </a:solidFill>
                <a:latin typeface="Karla" pitchFamily="2" charset="0"/>
              </a:rPr>
              <a:t>Part 3: Managing an outbreak</a:t>
            </a:r>
          </a:p>
          <a:p>
            <a:endParaRPr lang="en-GB" sz="2800" dirty="0">
              <a:solidFill>
                <a:schemeClr val="bg1"/>
              </a:solidFill>
              <a:latin typeface="Karla" pitchFamily="2" charset="0"/>
            </a:endParaRPr>
          </a:p>
          <a:p>
            <a:r>
              <a:rPr lang="en-GB" sz="3200" dirty="0">
                <a:solidFill>
                  <a:schemeClr val="bg1"/>
                </a:solidFill>
                <a:latin typeface="Karla" pitchFamily="2" charset="0"/>
              </a:rPr>
              <a:t>Part 4:</a:t>
            </a:r>
            <a:r>
              <a:rPr lang="en-GB" sz="3200" b="1" dirty="0">
                <a:solidFill>
                  <a:schemeClr val="bg1"/>
                </a:solidFill>
                <a:latin typeface="Karla" pitchFamily="2" charset="0"/>
              </a:rPr>
              <a:t> </a:t>
            </a:r>
            <a:r>
              <a:rPr lang="en-GB" sz="3200" dirty="0">
                <a:solidFill>
                  <a:schemeClr val="bg1"/>
                </a:solidFill>
                <a:latin typeface="Karla" pitchFamily="2" charset="0"/>
              </a:rPr>
              <a:t>Reducing the risk</a:t>
            </a:r>
          </a:p>
          <a:p>
            <a:endParaRPr lang="en-GB" sz="2400" dirty="0">
              <a:solidFill>
                <a:schemeClr val="bg1"/>
              </a:solidFill>
              <a:latin typeface="Karla" pitchFamily="2" charset="0"/>
            </a:endParaRPr>
          </a:p>
        </p:txBody>
      </p:sp>
    </p:spTree>
    <p:extLst>
      <p:ext uri="{BB962C8B-B14F-4D97-AF65-F5344CB8AC3E}">
        <p14:creationId xmlns:p14="http://schemas.microsoft.com/office/powerpoint/2010/main" val="40237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xEl>
                                              <p:pRg st="4" end="4"/>
                                            </p:txEl>
                                          </p:spTgt>
                                        </p:tgtEl>
                                      </p:cBhvr>
                                    </p:animEffect>
                                    <p:animScale>
                                      <p:cBhvr>
                                        <p:cTn id="7" dur="250" autoRev="1" fill="hold"/>
                                        <p:tgtEl>
                                          <p:spTgt spid="9">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sp>
        <p:nvSpPr>
          <p:cNvPr id="6" name="Title 1">
            <a:extLst>
              <a:ext uri="{FF2B5EF4-FFF2-40B4-BE49-F238E27FC236}">
                <a16:creationId xmlns:a16="http://schemas.microsoft.com/office/drawing/2014/main" id="{FDEC256C-6A01-42A0-97ED-41059389DC56}"/>
              </a:ext>
            </a:extLst>
          </p:cNvPr>
          <p:cNvSpPr txBox="1">
            <a:spLocks/>
          </p:cNvSpPr>
          <p:nvPr/>
        </p:nvSpPr>
        <p:spPr>
          <a:xfrm>
            <a:off x="4028880" y="574370"/>
            <a:ext cx="7956002"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ea typeface="Lato" panose="020F0502020204030203" pitchFamily="34" charset="0"/>
                <a:cs typeface="Lato" panose="020F0502020204030203" pitchFamily="34" charset="0"/>
              </a:rPr>
              <a:t>Nursing a horse with Strangles</a:t>
            </a:r>
            <a:endParaRPr lang="en-GB" dirty="0">
              <a:latin typeface="Thick Goth" panose="02000506020000020004" pitchFamily="50" charset="0"/>
            </a:endParaRPr>
          </a:p>
        </p:txBody>
      </p:sp>
      <p:pic>
        <p:nvPicPr>
          <p:cNvPr id="8" name="Picture 7">
            <a:extLst>
              <a:ext uri="{FF2B5EF4-FFF2-40B4-BE49-F238E27FC236}">
                <a16:creationId xmlns:a16="http://schemas.microsoft.com/office/drawing/2014/main" id="{6F0DA235-9B57-46FE-AFAC-9795A1B920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425" y="323850"/>
            <a:ext cx="3840812" cy="2720574"/>
          </a:xfrm>
          <a:prstGeom prst="rect">
            <a:avLst/>
          </a:prstGeom>
        </p:spPr>
      </p:pic>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pic>
        <p:nvPicPr>
          <p:cNvPr id="3" name="Picture 2" descr="A person riding a horse&#10;&#10;Description automatically generated">
            <a:extLst>
              <a:ext uri="{FF2B5EF4-FFF2-40B4-BE49-F238E27FC236}">
                <a16:creationId xmlns:a16="http://schemas.microsoft.com/office/drawing/2014/main" id="{B67539C5-39AE-4D92-9E99-B16FB2083D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425" y="3708601"/>
            <a:ext cx="3840812" cy="2880609"/>
          </a:xfrm>
          <a:prstGeom prst="rect">
            <a:avLst/>
          </a:prstGeom>
        </p:spPr>
      </p:pic>
      <p:pic>
        <p:nvPicPr>
          <p:cNvPr id="7" name="Picture 6">
            <a:extLst>
              <a:ext uri="{FF2B5EF4-FFF2-40B4-BE49-F238E27FC236}">
                <a16:creationId xmlns:a16="http://schemas.microsoft.com/office/drawing/2014/main" id="{40241331-4B70-4AA0-BA23-B8030F88903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2425" y="2446541"/>
            <a:ext cx="3840812" cy="2328660"/>
          </a:xfrm>
          <a:prstGeom prst="rect">
            <a:avLst/>
          </a:prstGeom>
        </p:spPr>
      </p:pic>
      <p:cxnSp>
        <p:nvCxnSpPr>
          <p:cNvPr id="10" name="Straight Connector 9">
            <a:extLst>
              <a:ext uri="{FF2B5EF4-FFF2-40B4-BE49-F238E27FC236}">
                <a16:creationId xmlns:a16="http://schemas.microsoft.com/office/drawing/2014/main" id="{FB653348-DBBB-4FB9-B263-14F6107E4A89}"/>
              </a:ext>
            </a:extLst>
          </p:cNvPr>
          <p:cNvCxnSpPr>
            <a:cxnSpLocks/>
          </p:cNvCxnSpPr>
          <p:nvPr/>
        </p:nvCxnSpPr>
        <p:spPr>
          <a:xfrm>
            <a:off x="352425" y="2446541"/>
            <a:ext cx="3840812" cy="0"/>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CF394F-0259-4625-9ADF-99C9048CE4BC}"/>
              </a:ext>
            </a:extLst>
          </p:cNvPr>
          <p:cNvCxnSpPr>
            <a:cxnSpLocks/>
          </p:cNvCxnSpPr>
          <p:nvPr/>
        </p:nvCxnSpPr>
        <p:spPr>
          <a:xfrm>
            <a:off x="352425" y="4783342"/>
            <a:ext cx="3840812" cy="0"/>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3CFB1CA-A08D-4625-B493-B16D6EBDA720}"/>
              </a:ext>
            </a:extLst>
          </p:cNvPr>
          <p:cNvSpPr/>
          <p:nvPr/>
        </p:nvSpPr>
        <p:spPr>
          <a:xfrm>
            <a:off x="4572131" y="1902711"/>
            <a:ext cx="7248394" cy="3785652"/>
          </a:xfrm>
          <a:prstGeom prst="rect">
            <a:avLst/>
          </a:prstGeom>
        </p:spPr>
        <p:txBody>
          <a:bodyPr wrap="square">
            <a:spAutoFit/>
          </a:bodyPr>
          <a:lstStyle/>
          <a:p>
            <a:pPr marL="342900"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Compassionate nursing in </a:t>
            </a:r>
            <a:r>
              <a:rPr lang="en-GB" sz="2400" b="1" dirty="0">
                <a:solidFill>
                  <a:srgbClr val="415464"/>
                </a:solidFill>
                <a:latin typeface="Karla" pitchFamily="2" charset="0"/>
                <a:ea typeface="Lato" panose="020F0502020204030203" pitchFamily="34" charset="0"/>
                <a:cs typeface="Lato" panose="020F0502020204030203" pitchFamily="34" charset="0"/>
              </a:rPr>
              <a:t>quarantined area </a:t>
            </a:r>
          </a:p>
          <a:p>
            <a:pPr marL="342900" indent="-342900">
              <a:buFont typeface="Arial" panose="020B0604020202020204" pitchFamily="34" charset="0"/>
              <a:buChar char="•"/>
            </a:pPr>
            <a:endParaRPr lang="en-GB" sz="2400" b="1" dirty="0">
              <a:solidFill>
                <a:srgbClr val="415464"/>
              </a:solidFill>
              <a:latin typeface="Karla" pitchFamily="2"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Keep </a:t>
            </a:r>
            <a:r>
              <a:rPr lang="en-GB" sz="2400" b="1" dirty="0">
                <a:solidFill>
                  <a:srgbClr val="415464"/>
                </a:solidFill>
                <a:latin typeface="Karla" pitchFamily="2" charset="0"/>
                <a:ea typeface="Lato" panose="020F0502020204030203" pitchFamily="34" charset="0"/>
                <a:cs typeface="Lato" panose="020F0502020204030203" pitchFamily="34" charset="0"/>
              </a:rPr>
              <a:t>nursing supplies </a:t>
            </a:r>
            <a:r>
              <a:rPr lang="en-GB" sz="2400" dirty="0">
                <a:solidFill>
                  <a:srgbClr val="415464"/>
                </a:solidFill>
                <a:latin typeface="Karla" pitchFamily="2" charset="0"/>
                <a:ea typeface="Lato" panose="020F0502020204030203" pitchFamily="34" charset="0"/>
                <a:cs typeface="Lato" panose="020F0502020204030203" pitchFamily="34" charset="0"/>
              </a:rPr>
              <a:t>in the quarantine area</a:t>
            </a:r>
          </a:p>
          <a:p>
            <a:endParaRPr lang="en-GB" sz="2400" b="1" dirty="0">
              <a:solidFill>
                <a:srgbClr val="415464"/>
              </a:solidFill>
              <a:latin typeface="Karla" pitchFamily="2"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Clean abscesses </a:t>
            </a:r>
            <a:r>
              <a:rPr lang="en-GB" sz="2400" b="1" dirty="0">
                <a:solidFill>
                  <a:srgbClr val="415464"/>
                </a:solidFill>
                <a:latin typeface="Karla" pitchFamily="2" charset="0"/>
                <a:ea typeface="Lato" panose="020F0502020204030203" pitchFamily="34" charset="0"/>
                <a:cs typeface="Lato" panose="020F0502020204030203" pitchFamily="34" charset="0"/>
              </a:rPr>
              <a:t>(use a bowl to collect contaminated water/cotton wool used for bathing &amp; soak in disinfectant)</a:t>
            </a:r>
          </a:p>
          <a:p>
            <a:endParaRPr lang="en-GB" sz="2400" b="1" dirty="0">
              <a:solidFill>
                <a:srgbClr val="415464"/>
              </a:solidFill>
              <a:latin typeface="Karla" pitchFamily="2"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GB" sz="2400" b="1" dirty="0">
                <a:solidFill>
                  <a:srgbClr val="415464"/>
                </a:solidFill>
                <a:latin typeface="Karla" pitchFamily="2" charset="0"/>
                <a:ea typeface="Lato" panose="020F0502020204030203" pitchFamily="34" charset="0"/>
                <a:cs typeface="Lato" panose="020F0502020204030203" pitchFamily="34" charset="0"/>
              </a:rPr>
              <a:t>Monitor closely </a:t>
            </a:r>
            <a:r>
              <a:rPr lang="en-GB" sz="2400" dirty="0">
                <a:solidFill>
                  <a:srgbClr val="415464"/>
                </a:solidFill>
                <a:latin typeface="Karla" pitchFamily="2" charset="0"/>
                <a:ea typeface="Lato" panose="020F0502020204030203" pitchFamily="34" charset="0"/>
                <a:cs typeface="Lato" panose="020F0502020204030203" pitchFamily="34" charset="0"/>
              </a:rPr>
              <a:t>for deterioration/complications</a:t>
            </a:r>
          </a:p>
          <a:p>
            <a:endParaRPr lang="en-GB" sz="2400" dirty="0">
              <a:latin typeface="Karla" pitchFamily="2"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3D741226-84D8-241E-E302-C5B5A66D6D27}"/>
              </a:ext>
            </a:extLst>
          </p:cNvPr>
          <p:cNvSpPr txBox="1"/>
          <p:nvPr/>
        </p:nvSpPr>
        <p:spPr>
          <a:xfrm>
            <a:off x="352425" y="6565616"/>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credits: Redwings Horse Sanctuary</a:t>
            </a:r>
          </a:p>
        </p:txBody>
      </p:sp>
    </p:spTree>
    <p:extLst>
      <p:ext uri="{BB962C8B-B14F-4D97-AF65-F5344CB8AC3E}">
        <p14:creationId xmlns:p14="http://schemas.microsoft.com/office/powerpoint/2010/main" val="3119099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sp>
        <p:nvSpPr>
          <p:cNvPr id="6" name="Title 1">
            <a:extLst>
              <a:ext uri="{FF2B5EF4-FFF2-40B4-BE49-F238E27FC236}">
                <a16:creationId xmlns:a16="http://schemas.microsoft.com/office/drawing/2014/main" id="{FDEC256C-6A01-42A0-97ED-41059389DC56}"/>
              </a:ext>
            </a:extLst>
          </p:cNvPr>
          <p:cNvSpPr txBox="1">
            <a:spLocks/>
          </p:cNvSpPr>
          <p:nvPr/>
        </p:nvSpPr>
        <p:spPr>
          <a:xfrm>
            <a:off x="4028880" y="624474"/>
            <a:ext cx="7956002"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ea typeface="Lato" panose="020F0502020204030203" pitchFamily="34" charset="0"/>
                <a:cs typeface="Lato" panose="020F0502020204030203" pitchFamily="34" charset="0"/>
              </a:rPr>
              <a:t>Nursing a horse with Strangles</a:t>
            </a:r>
            <a:endParaRPr lang="en-GB" dirty="0">
              <a:latin typeface="Thick Goth" panose="02000506020000020004" pitchFamily="50" charset="0"/>
            </a:endParaRPr>
          </a:p>
        </p:txBody>
      </p:sp>
      <p:pic>
        <p:nvPicPr>
          <p:cNvPr id="8" name="Picture 7">
            <a:extLst>
              <a:ext uri="{FF2B5EF4-FFF2-40B4-BE49-F238E27FC236}">
                <a16:creationId xmlns:a16="http://schemas.microsoft.com/office/drawing/2014/main" id="{6F0DA235-9B57-46FE-AFAC-9795A1B920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425" y="323850"/>
            <a:ext cx="3840812" cy="2720574"/>
          </a:xfrm>
          <a:prstGeom prst="rect">
            <a:avLst/>
          </a:prstGeom>
        </p:spPr>
      </p:pic>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pic>
        <p:nvPicPr>
          <p:cNvPr id="3" name="Picture 2" descr="A person riding a horse&#10;&#10;Description automatically generated">
            <a:extLst>
              <a:ext uri="{FF2B5EF4-FFF2-40B4-BE49-F238E27FC236}">
                <a16:creationId xmlns:a16="http://schemas.microsoft.com/office/drawing/2014/main" id="{B67539C5-39AE-4D92-9E99-B16FB2083D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425" y="3708601"/>
            <a:ext cx="3840812" cy="2880609"/>
          </a:xfrm>
          <a:prstGeom prst="rect">
            <a:avLst/>
          </a:prstGeom>
        </p:spPr>
      </p:pic>
      <p:pic>
        <p:nvPicPr>
          <p:cNvPr id="7" name="Picture 6">
            <a:extLst>
              <a:ext uri="{FF2B5EF4-FFF2-40B4-BE49-F238E27FC236}">
                <a16:creationId xmlns:a16="http://schemas.microsoft.com/office/drawing/2014/main" id="{40241331-4B70-4AA0-BA23-B8030F88903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2425" y="2446541"/>
            <a:ext cx="3840812" cy="2328660"/>
          </a:xfrm>
          <a:prstGeom prst="rect">
            <a:avLst/>
          </a:prstGeom>
        </p:spPr>
      </p:pic>
      <p:cxnSp>
        <p:nvCxnSpPr>
          <p:cNvPr id="10" name="Straight Connector 9">
            <a:extLst>
              <a:ext uri="{FF2B5EF4-FFF2-40B4-BE49-F238E27FC236}">
                <a16:creationId xmlns:a16="http://schemas.microsoft.com/office/drawing/2014/main" id="{FB653348-DBBB-4FB9-B263-14F6107E4A89}"/>
              </a:ext>
            </a:extLst>
          </p:cNvPr>
          <p:cNvCxnSpPr>
            <a:cxnSpLocks/>
          </p:cNvCxnSpPr>
          <p:nvPr/>
        </p:nvCxnSpPr>
        <p:spPr>
          <a:xfrm>
            <a:off x="352425" y="2446541"/>
            <a:ext cx="3840812" cy="0"/>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CF394F-0259-4625-9ADF-99C9048CE4BC}"/>
              </a:ext>
            </a:extLst>
          </p:cNvPr>
          <p:cNvCxnSpPr>
            <a:cxnSpLocks/>
          </p:cNvCxnSpPr>
          <p:nvPr/>
        </p:nvCxnSpPr>
        <p:spPr>
          <a:xfrm>
            <a:off x="352425" y="4783342"/>
            <a:ext cx="3840812" cy="0"/>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3CFB1CA-A08D-4625-B493-B16D6EBDA720}"/>
              </a:ext>
            </a:extLst>
          </p:cNvPr>
          <p:cNvSpPr/>
          <p:nvPr/>
        </p:nvSpPr>
        <p:spPr>
          <a:xfrm>
            <a:off x="4591181" y="1684137"/>
            <a:ext cx="7248394" cy="4555093"/>
          </a:xfrm>
          <a:prstGeom prst="rect">
            <a:avLst/>
          </a:prstGeom>
        </p:spPr>
        <p:txBody>
          <a:bodyPr wrap="square">
            <a:spAutoFit/>
          </a:bodyPr>
          <a:lstStyle/>
          <a:p>
            <a:pPr marL="342900"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Usually stabled horses benefit from:</a:t>
            </a:r>
          </a:p>
          <a:p>
            <a:endParaRPr lang="en-GB" sz="1600" dirty="0">
              <a:solidFill>
                <a:srgbClr val="415464"/>
              </a:solidFill>
              <a:latin typeface="Karla" pitchFamily="2" charset="0"/>
              <a:ea typeface="Lato" panose="020F0502020204030203" pitchFamily="34" charset="0"/>
              <a:cs typeface="Lato" panose="020F0502020204030203" pitchFamily="34" charset="0"/>
            </a:endParaRPr>
          </a:p>
          <a:p>
            <a:pPr marL="800100" lvl="1"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Spacious stable</a:t>
            </a:r>
          </a:p>
          <a:p>
            <a:pPr lvl="1"/>
            <a:r>
              <a:rPr lang="en-GB" sz="1000" dirty="0">
                <a:solidFill>
                  <a:srgbClr val="415464"/>
                </a:solidFill>
                <a:latin typeface="Karla" pitchFamily="2" charset="0"/>
                <a:ea typeface="Lato" panose="020F0502020204030203" pitchFamily="34" charset="0"/>
                <a:cs typeface="Lato" panose="020F0502020204030203" pitchFamily="34" charset="0"/>
              </a:rPr>
              <a:t> </a:t>
            </a:r>
          </a:p>
          <a:p>
            <a:pPr marL="800100" lvl="1"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Full, deep, clean bed</a:t>
            </a:r>
          </a:p>
          <a:p>
            <a:pPr lvl="1"/>
            <a:r>
              <a:rPr lang="en-GB" sz="1000" dirty="0">
                <a:solidFill>
                  <a:srgbClr val="415464"/>
                </a:solidFill>
                <a:latin typeface="Karla" pitchFamily="2" charset="0"/>
                <a:ea typeface="Lato" panose="020F0502020204030203" pitchFamily="34" charset="0"/>
                <a:cs typeface="Lato" panose="020F0502020204030203" pitchFamily="34" charset="0"/>
              </a:rPr>
              <a:t> </a:t>
            </a:r>
          </a:p>
          <a:p>
            <a:pPr marL="800100" lvl="1"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Good ventilation (</a:t>
            </a:r>
            <a:r>
              <a:rPr lang="en-GB" sz="2400" b="1" dirty="0">
                <a:solidFill>
                  <a:srgbClr val="415464"/>
                </a:solidFill>
                <a:latin typeface="Karla" pitchFamily="2" charset="0"/>
                <a:ea typeface="Lato" panose="020F0502020204030203" pitchFamily="34" charset="0"/>
                <a:cs typeface="Lato" panose="020F0502020204030203" pitchFamily="34" charset="0"/>
              </a:rPr>
              <a:t>disease is </a:t>
            </a:r>
            <a:r>
              <a:rPr lang="en-GB" sz="2400" b="1" u="sng" dirty="0">
                <a:solidFill>
                  <a:srgbClr val="415464"/>
                </a:solidFill>
                <a:latin typeface="Karla" pitchFamily="2" charset="0"/>
                <a:ea typeface="Lato" panose="020F0502020204030203" pitchFamily="34" charset="0"/>
                <a:cs typeface="Lato" panose="020F0502020204030203" pitchFamily="34" charset="0"/>
              </a:rPr>
              <a:t>not</a:t>
            </a:r>
            <a:r>
              <a:rPr lang="en-GB" sz="2400" b="1" dirty="0">
                <a:solidFill>
                  <a:srgbClr val="415464"/>
                </a:solidFill>
                <a:latin typeface="Karla" pitchFamily="2" charset="0"/>
                <a:ea typeface="Lato" panose="020F0502020204030203" pitchFamily="34" charset="0"/>
                <a:cs typeface="Lato" panose="020F0502020204030203" pitchFamily="34" charset="0"/>
              </a:rPr>
              <a:t> airborne</a:t>
            </a:r>
            <a:r>
              <a:rPr lang="en-GB" sz="2400" dirty="0">
                <a:solidFill>
                  <a:srgbClr val="415464"/>
                </a:solidFill>
                <a:latin typeface="Karla" pitchFamily="2" charset="0"/>
                <a:ea typeface="Lato" panose="020F0502020204030203" pitchFamily="34" charset="0"/>
                <a:cs typeface="Lato" panose="020F0502020204030203" pitchFamily="34" charset="0"/>
              </a:rPr>
              <a:t>)</a:t>
            </a:r>
          </a:p>
          <a:p>
            <a:pPr lvl="1"/>
            <a:r>
              <a:rPr lang="en-GB" sz="1000" dirty="0">
                <a:solidFill>
                  <a:srgbClr val="415464"/>
                </a:solidFill>
                <a:latin typeface="Karla" pitchFamily="2" charset="0"/>
                <a:ea typeface="Lato" panose="020F0502020204030203" pitchFamily="34" charset="0"/>
                <a:cs typeface="Lato" panose="020F0502020204030203" pitchFamily="34" charset="0"/>
              </a:rPr>
              <a:t> </a:t>
            </a:r>
          </a:p>
          <a:p>
            <a:pPr marL="800100" lvl="1"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Plentiful fresh water in an easily cleanable container</a:t>
            </a:r>
          </a:p>
          <a:p>
            <a:pPr lvl="1"/>
            <a:r>
              <a:rPr lang="en-GB" sz="1000" dirty="0">
                <a:solidFill>
                  <a:srgbClr val="415464"/>
                </a:solidFill>
                <a:latin typeface="Karla" pitchFamily="2" charset="0"/>
                <a:ea typeface="Lato" panose="020F0502020204030203" pitchFamily="34" charset="0"/>
                <a:cs typeface="Lato" panose="020F0502020204030203" pitchFamily="34" charset="0"/>
              </a:rPr>
              <a:t> </a:t>
            </a:r>
          </a:p>
          <a:p>
            <a:pPr marL="800100" lvl="1"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Raised food bowl in early stages</a:t>
            </a:r>
          </a:p>
          <a:p>
            <a:pPr lvl="1"/>
            <a:r>
              <a:rPr lang="en-GB" sz="1000" dirty="0">
                <a:solidFill>
                  <a:srgbClr val="415464"/>
                </a:solidFill>
                <a:latin typeface="Karla" pitchFamily="2" charset="0"/>
                <a:ea typeface="Lato" panose="020F0502020204030203" pitchFamily="34" charset="0"/>
                <a:cs typeface="Lato" panose="020F0502020204030203" pitchFamily="34" charset="0"/>
              </a:rPr>
              <a:t> </a:t>
            </a:r>
          </a:p>
          <a:p>
            <a:pPr marL="800100" lvl="1"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Enrichment – sight of other horses and stimulation</a:t>
            </a:r>
          </a:p>
        </p:txBody>
      </p:sp>
      <p:sp>
        <p:nvSpPr>
          <p:cNvPr id="2" name="TextBox 1">
            <a:extLst>
              <a:ext uri="{FF2B5EF4-FFF2-40B4-BE49-F238E27FC236}">
                <a16:creationId xmlns:a16="http://schemas.microsoft.com/office/drawing/2014/main" id="{04F433F0-A6E9-A871-A4B1-B1057C80A5A9}"/>
              </a:ext>
            </a:extLst>
          </p:cNvPr>
          <p:cNvSpPr txBox="1"/>
          <p:nvPr/>
        </p:nvSpPr>
        <p:spPr>
          <a:xfrm>
            <a:off x="352425" y="6581001"/>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credits: Redwings Horse Sanctuary</a:t>
            </a:r>
          </a:p>
        </p:txBody>
      </p:sp>
    </p:spTree>
    <p:extLst>
      <p:ext uri="{BB962C8B-B14F-4D97-AF65-F5344CB8AC3E}">
        <p14:creationId xmlns:p14="http://schemas.microsoft.com/office/powerpoint/2010/main" val="1283877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79942"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sp>
        <p:nvSpPr>
          <p:cNvPr id="6" name="Title 1">
            <a:extLst>
              <a:ext uri="{FF2B5EF4-FFF2-40B4-BE49-F238E27FC236}">
                <a16:creationId xmlns:a16="http://schemas.microsoft.com/office/drawing/2014/main" id="{1541A361-E2FF-4EBA-87D4-50CDFE3C950B}"/>
              </a:ext>
            </a:extLst>
          </p:cNvPr>
          <p:cNvSpPr txBox="1">
            <a:spLocks/>
          </p:cNvSpPr>
          <p:nvPr/>
        </p:nvSpPr>
        <p:spPr>
          <a:xfrm>
            <a:off x="4794139" y="357544"/>
            <a:ext cx="7275498"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rPr>
              <a:t>Isolation checklist</a:t>
            </a:r>
          </a:p>
        </p:txBody>
      </p:sp>
      <p:sp>
        <p:nvSpPr>
          <p:cNvPr id="13" name="Content Placeholder 2">
            <a:extLst>
              <a:ext uri="{FF2B5EF4-FFF2-40B4-BE49-F238E27FC236}">
                <a16:creationId xmlns:a16="http://schemas.microsoft.com/office/drawing/2014/main" id="{D64B60EA-D858-4676-BEF9-A0381DF20945}"/>
              </a:ext>
            </a:extLst>
          </p:cNvPr>
          <p:cNvSpPr>
            <a:spLocks noGrp="1"/>
          </p:cNvSpPr>
          <p:nvPr>
            <p:ph idx="1"/>
          </p:nvPr>
        </p:nvSpPr>
        <p:spPr>
          <a:xfrm>
            <a:off x="5233765" y="1358057"/>
            <a:ext cx="6421660" cy="4141886"/>
          </a:xfrm>
        </p:spPr>
        <p:txBody>
          <a:bodyPr>
            <a:noAutofit/>
          </a:bodyPr>
          <a:lstStyle/>
          <a:p>
            <a:pPr>
              <a:lnSpc>
                <a:spcPct val="107000"/>
              </a:lnSpc>
              <a:spcAft>
                <a:spcPts val="600"/>
              </a:spcAft>
            </a:pPr>
            <a:r>
              <a:rPr lang="en-GB" sz="2400" b="1" dirty="0">
                <a:solidFill>
                  <a:srgbClr val="415464"/>
                </a:solidFill>
                <a:latin typeface="Karla" pitchFamily="2" charset="0"/>
                <a:ea typeface="Lato" panose="020F0502020204030203" pitchFamily="34" charset="0"/>
                <a:cs typeface="Lato" panose="020F0502020204030203" pitchFamily="34" charset="0"/>
              </a:rPr>
              <a:t>Barriers and signs </a:t>
            </a:r>
            <a:r>
              <a:rPr lang="en-GB" sz="2400" dirty="0">
                <a:solidFill>
                  <a:srgbClr val="415464"/>
                </a:solidFill>
                <a:latin typeface="Karla" pitchFamily="2" charset="0"/>
                <a:ea typeface="Lato" panose="020F0502020204030203" pitchFamily="34" charset="0"/>
                <a:cs typeface="Lato" panose="020F0502020204030203" pitchFamily="34" charset="0"/>
              </a:rPr>
              <a:t>(allow a margin of at least 10 feet between horse and boundary or use solid partition such as a wall)</a:t>
            </a:r>
            <a:endParaRPr lang="en-GB" sz="1000" dirty="0">
              <a:solidFill>
                <a:srgbClr val="415464"/>
              </a:solidFill>
              <a:latin typeface="Karla" pitchFamily="2" charset="0"/>
              <a:ea typeface="Lato" panose="020F0502020204030203" pitchFamily="34" charset="0"/>
              <a:cs typeface="Lato" panose="020F0502020204030203" pitchFamily="34" charset="0"/>
            </a:endParaRPr>
          </a:p>
          <a:p>
            <a:pPr>
              <a:lnSpc>
                <a:spcPct val="107000"/>
              </a:lnSpc>
              <a:spcAft>
                <a:spcPts val="600"/>
              </a:spcAft>
            </a:pPr>
            <a:r>
              <a:rPr lang="en-GB" sz="2400" b="1" dirty="0">
                <a:solidFill>
                  <a:srgbClr val="415464"/>
                </a:solidFill>
                <a:latin typeface="Karla" pitchFamily="2" charset="0"/>
                <a:ea typeface="Lato" panose="020F0502020204030203" pitchFamily="34" charset="0"/>
                <a:cs typeface="Lato" panose="020F0502020204030203" pitchFamily="34" charset="0"/>
              </a:rPr>
              <a:t>Disinfectant </a:t>
            </a:r>
            <a:r>
              <a:rPr lang="en-GB" sz="2400" dirty="0">
                <a:solidFill>
                  <a:srgbClr val="415464"/>
                </a:solidFill>
                <a:latin typeface="Karla" pitchFamily="2" charset="0"/>
                <a:ea typeface="Lato" panose="020F0502020204030203" pitchFamily="34" charset="0"/>
                <a:cs typeface="Lato" panose="020F0502020204030203" pitchFamily="34" charset="0"/>
              </a:rPr>
              <a:t>that is effective against Strangles (check toxicity to humans, animals and the environment)</a:t>
            </a:r>
            <a:endParaRPr lang="en-GB" sz="1000" dirty="0">
              <a:solidFill>
                <a:srgbClr val="415464"/>
              </a:solidFill>
              <a:latin typeface="Karla" pitchFamily="2" charset="0"/>
              <a:ea typeface="Lato" panose="020F0502020204030203" pitchFamily="34" charset="0"/>
              <a:cs typeface="Lato" panose="020F0502020204030203" pitchFamily="34" charset="0"/>
            </a:endParaRPr>
          </a:p>
          <a:p>
            <a:pPr>
              <a:lnSpc>
                <a:spcPct val="107000"/>
              </a:lnSpc>
              <a:spcAft>
                <a:spcPts val="600"/>
              </a:spcAft>
            </a:pPr>
            <a:r>
              <a:rPr lang="en-GB" sz="2400" b="1" dirty="0">
                <a:solidFill>
                  <a:srgbClr val="415464"/>
                </a:solidFill>
                <a:latin typeface="Karla" pitchFamily="2" charset="0"/>
                <a:ea typeface="Lato" panose="020F0502020204030203" pitchFamily="34" charset="0"/>
                <a:cs typeface="Lato" panose="020F0502020204030203" pitchFamily="34" charset="0"/>
              </a:rPr>
              <a:t>Bucket, measuring jug, sprayer and suitable containers </a:t>
            </a:r>
            <a:r>
              <a:rPr lang="en-GB" sz="2400" dirty="0">
                <a:solidFill>
                  <a:srgbClr val="415464"/>
                </a:solidFill>
                <a:latin typeface="Karla" pitchFamily="2" charset="0"/>
                <a:ea typeface="Lato" panose="020F0502020204030203" pitchFamily="34" charset="0"/>
                <a:cs typeface="Lato" panose="020F0502020204030203" pitchFamily="34" charset="0"/>
              </a:rPr>
              <a:t>for dips</a:t>
            </a:r>
          </a:p>
          <a:p>
            <a:pPr>
              <a:lnSpc>
                <a:spcPct val="107000"/>
              </a:lnSpc>
              <a:spcAft>
                <a:spcPts val="600"/>
              </a:spcAft>
            </a:pPr>
            <a:r>
              <a:rPr lang="en-GB" sz="2400" b="1" dirty="0">
                <a:solidFill>
                  <a:srgbClr val="415464"/>
                </a:solidFill>
                <a:latin typeface="Karla" pitchFamily="2" charset="0"/>
                <a:ea typeface="Lato" panose="020F0502020204030203" pitchFamily="34" charset="0"/>
                <a:cs typeface="Lato" panose="020F0502020204030203" pitchFamily="34" charset="0"/>
              </a:rPr>
              <a:t>Bin bags </a:t>
            </a:r>
            <a:r>
              <a:rPr lang="en-GB" sz="2400" dirty="0">
                <a:solidFill>
                  <a:srgbClr val="415464"/>
                </a:solidFill>
                <a:latin typeface="Karla" pitchFamily="2" charset="0"/>
                <a:ea typeface="Lato" panose="020F0502020204030203" pitchFamily="34" charset="0"/>
                <a:cs typeface="Lato" panose="020F0502020204030203" pitchFamily="34" charset="0"/>
              </a:rPr>
              <a:t>(or old intact plastic feed bags) for storing muck and rubbish</a:t>
            </a:r>
          </a:p>
        </p:txBody>
      </p:sp>
      <p:pic>
        <p:nvPicPr>
          <p:cNvPr id="3" name="Picture 2">
            <a:extLst>
              <a:ext uri="{FF2B5EF4-FFF2-40B4-BE49-F238E27FC236}">
                <a16:creationId xmlns:a16="http://schemas.microsoft.com/office/drawing/2014/main" id="{28C78A6E-3E42-4320-AC96-3538C044E0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493" y="3331851"/>
            <a:ext cx="4690826" cy="3211824"/>
          </a:xfrm>
          <a:prstGeom prst="rect">
            <a:avLst/>
          </a:prstGeom>
        </p:spPr>
      </p:pic>
      <p:cxnSp>
        <p:nvCxnSpPr>
          <p:cNvPr id="10" name="Straight Connector 9">
            <a:extLst>
              <a:ext uri="{FF2B5EF4-FFF2-40B4-BE49-F238E27FC236}">
                <a16:creationId xmlns:a16="http://schemas.microsoft.com/office/drawing/2014/main" id="{AE732898-6847-4133-87CD-FE044ABF3D43}"/>
              </a:ext>
            </a:extLst>
          </p:cNvPr>
          <p:cNvCxnSpPr>
            <a:cxnSpLocks/>
          </p:cNvCxnSpPr>
          <p:nvPr/>
        </p:nvCxnSpPr>
        <p:spPr>
          <a:xfrm>
            <a:off x="351493" y="3365545"/>
            <a:ext cx="4683291" cy="0"/>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518AEF2-EF29-4DD6-B0F9-0595B799ED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9942" y="353835"/>
            <a:ext cx="4661206" cy="2978016"/>
          </a:xfrm>
          <a:prstGeom prst="rect">
            <a:avLst/>
          </a:prstGeom>
        </p:spPr>
      </p:pic>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2" name="TextBox 1">
            <a:extLst>
              <a:ext uri="{FF2B5EF4-FFF2-40B4-BE49-F238E27FC236}">
                <a16:creationId xmlns:a16="http://schemas.microsoft.com/office/drawing/2014/main" id="{AFE74D01-5426-4651-48E9-D364ED9FA2DE}"/>
              </a:ext>
            </a:extLst>
          </p:cNvPr>
          <p:cNvSpPr txBox="1"/>
          <p:nvPr/>
        </p:nvSpPr>
        <p:spPr>
          <a:xfrm>
            <a:off x="351493" y="6543675"/>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credits: Redwings Horse Sanctuary</a:t>
            </a:r>
          </a:p>
        </p:txBody>
      </p:sp>
    </p:spTree>
    <p:extLst>
      <p:ext uri="{BB962C8B-B14F-4D97-AF65-F5344CB8AC3E}">
        <p14:creationId xmlns:p14="http://schemas.microsoft.com/office/powerpoint/2010/main" val="897410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sp>
        <p:nvSpPr>
          <p:cNvPr id="6" name="Title 1">
            <a:extLst>
              <a:ext uri="{FF2B5EF4-FFF2-40B4-BE49-F238E27FC236}">
                <a16:creationId xmlns:a16="http://schemas.microsoft.com/office/drawing/2014/main" id="{1541A361-E2FF-4EBA-87D4-50CDFE3C950B}"/>
              </a:ext>
            </a:extLst>
          </p:cNvPr>
          <p:cNvSpPr txBox="1">
            <a:spLocks/>
          </p:cNvSpPr>
          <p:nvPr/>
        </p:nvSpPr>
        <p:spPr>
          <a:xfrm>
            <a:off x="4794139" y="357544"/>
            <a:ext cx="7275498"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rPr>
              <a:t>Isolation checklist</a:t>
            </a:r>
          </a:p>
        </p:txBody>
      </p:sp>
      <p:sp>
        <p:nvSpPr>
          <p:cNvPr id="13" name="Content Placeholder 2">
            <a:extLst>
              <a:ext uri="{FF2B5EF4-FFF2-40B4-BE49-F238E27FC236}">
                <a16:creationId xmlns:a16="http://schemas.microsoft.com/office/drawing/2014/main" id="{D64B60EA-D858-4676-BEF9-A0381DF20945}"/>
              </a:ext>
            </a:extLst>
          </p:cNvPr>
          <p:cNvSpPr>
            <a:spLocks noGrp="1"/>
          </p:cNvSpPr>
          <p:nvPr>
            <p:ph idx="1"/>
          </p:nvPr>
        </p:nvSpPr>
        <p:spPr>
          <a:xfrm>
            <a:off x="5309965" y="1491118"/>
            <a:ext cx="6421660" cy="4141886"/>
          </a:xfrm>
        </p:spPr>
        <p:txBody>
          <a:bodyPr>
            <a:noAutofit/>
          </a:bodyPr>
          <a:lstStyle/>
          <a:p>
            <a:pPr>
              <a:lnSpc>
                <a:spcPct val="107000"/>
              </a:lnSpc>
              <a:spcAft>
                <a:spcPts val="600"/>
              </a:spcAft>
            </a:pPr>
            <a:r>
              <a:rPr lang="en-GB" sz="2400" b="1" dirty="0">
                <a:solidFill>
                  <a:srgbClr val="415464"/>
                </a:solidFill>
                <a:latin typeface="Karla" pitchFamily="2" charset="0"/>
                <a:ea typeface="Lato" panose="020F0502020204030203" pitchFamily="34" charset="0"/>
                <a:cs typeface="Lato" panose="020F0502020204030203" pitchFamily="34" charset="0"/>
              </a:rPr>
              <a:t>Full length overalls</a:t>
            </a:r>
            <a:r>
              <a:rPr lang="en-GB" sz="2400" dirty="0">
                <a:solidFill>
                  <a:srgbClr val="415464"/>
                </a:solidFill>
                <a:latin typeface="Karla" pitchFamily="2" charset="0"/>
                <a:ea typeface="Lato" panose="020F0502020204030203" pitchFamily="34" charset="0"/>
                <a:cs typeface="Lato" panose="020F0502020204030203" pitchFamily="34" charset="0"/>
              </a:rPr>
              <a:t> that will cover sleeves, collars and trouser bottoms (re-useable or disposable) and clean bin for storage</a:t>
            </a:r>
            <a:endParaRPr lang="en-GB" sz="1000" dirty="0">
              <a:solidFill>
                <a:srgbClr val="415464"/>
              </a:solidFill>
              <a:latin typeface="Karla" pitchFamily="2" charset="0"/>
              <a:ea typeface="Lato" panose="020F0502020204030203" pitchFamily="34" charset="0"/>
              <a:cs typeface="Lato" panose="020F0502020204030203" pitchFamily="34" charset="0"/>
            </a:endParaRPr>
          </a:p>
          <a:p>
            <a:pPr>
              <a:lnSpc>
                <a:spcPct val="107000"/>
              </a:lnSpc>
              <a:spcAft>
                <a:spcPts val="600"/>
              </a:spcAft>
            </a:pPr>
            <a:r>
              <a:rPr lang="en-GB" sz="2400" b="1" dirty="0">
                <a:solidFill>
                  <a:srgbClr val="415464"/>
                </a:solidFill>
                <a:latin typeface="Karla" pitchFamily="2" charset="0"/>
                <a:ea typeface="Lato" panose="020F0502020204030203" pitchFamily="34" charset="0"/>
                <a:cs typeface="Lato" panose="020F0502020204030203" pitchFamily="34" charset="0"/>
              </a:rPr>
              <a:t>Disposable caps </a:t>
            </a:r>
            <a:r>
              <a:rPr lang="en-GB" sz="2400" dirty="0">
                <a:solidFill>
                  <a:srgbClr val="415464"/>
                </a:solidFill>
                <a:latin typeface="Karla" pitchFamily="2" charset="0"/>
                <a:ea typeface="Lato" panose="020F0502020204030203" pitchFamily="34" charset="0"/>
                <a:cs typeface="Lato" panose="020F0502020204030203" pitchFamily="34" charset="0"/>
              </a:rPr>
              <a:t>(the sort used in food preparation)</a:t>
            </a:r>
            <a:endParaRPr lang="en-GB" sz="1000" dirty="0">
              <a:solidFill>
                <a:srgbClr val="415464"/>
              </a:solidFill>
              <a:latin typeface="Karla" pitchFamily="2" charset="0"/>
              <a:ea typeface="Lato" panose="020F0502020204030203" pitchFamily="34" charset="0"/>
              <a:cs typeface="Lato" panose="020F0502020204030203" pitchFamily="34" charset="0"/>
            </a:endParaRPr>
          </a:p>
          <a:p>
            <a:pPr>
              <a:lnSpc>
                <a:spcPct val="107000"/>
              </a:lnSpc>
              <a:spcAft>
                <a:spcPts val="600"/>
              </a:spcAft>
            </a:pPr>
            <a:r>
              <a:rPr lang="en-GB" sz="2400" b="1" dirty="0">
                <a:solidFill>
                  <a:srgbClr val="415464"/>
                </a:solidFill>
                <a:latin typeface="Karla" pitchFamily="2" charset="0"/>
                <a:ea typeface="Lato" panose="020F0502020204030203" pitchFamily="34" charset="0"/>
                <a:cs typeface="Lato" panose="020F0502020204030203" pitchFamily="34" charset="0"/>
              </a:rPr>
              <a:t>Disposable gloves </a:t>
            </a:r>
            <a:r>
              <a:rPr lang="en-GB" sz="2400" dirty="0">
                <a:solidFill>
                  <a:srgbClr val="415464"/>
                </a:solidFill>
                <a:latin typeface="Karla" pitchFamily="2" charset="0"/>
                <a:ea typeface="Lato" panose="020F0502020204030203" pitchFamily="34" charset="0"/>
                <a:cs typeface="Lato" panose="020F0502020204030203" pitchFamily="34" charset="0"/>
              </a:rPr>
              <a:t>and/or veterinary grade </a:t>
            </a:r>
            <a:r>
              <a:rPr lang="en-GB" sz="2400" b="1" dirty="0">
                <a:solidFill>
                  <a:srgbClr val="415464"/>
                </a:solidFill>
                <a:latin typeface="Karla" pitchFamily="2" charset="0"/>
                <a:ea typeface="Lato" panose="020F0502020204030203" pitchFamily="34" charset="0"/>
                <a:cs typeface="Lato" panose="020F0502020204030203" pitchFamily="34" charset="0"/>
              </a:rPr>
              <a:t>hand sanitiser </a:t>
            </a:r>
          </a:p>
          <a:p>
            <a:pPr>
              <a:lnSpc>
                <a:spcPct val="107000"/>
              </a:lnSpc>
              <a:spcAft>
                <a:spcPts val="600"/>
              </a:spcAft>
            </a:pPr>
            <a:r>
              <a:rPr lang="en-GB" sz="2400" b="1" dirty="0">
                <a:solidFill>
                  <a:srgbClr val="415464"/>
                </a:solidFill>
                <a:latin typeface="Karla" pitchFamily="2" charset="0"/>
                <a:ea typeface="Lato" panose="020F0502020204030203" pitchFamily="34" charset="0"/>
                <a:cs typeface="Lato" panose="020F0502020204030203" pitchFamily="34" charset="0"/>
              </a:rPr>
              <a:t>Stable tools, feed, handling and nursing equipment including thermometer</a:t>
            </a:r>
            <a:r>
              <a:rPr lang="en-GB" sz="2400" dirty="0">
                <a:solidFill>
                  <a:srgbClr val="415464"/>
                </a:solidFill>
                <a:latin typeface="Karla" pitchFamily="2" charset="0"/>
                <a:ea typeface="Lato" panose="020F0502020204030203" pitchFamily="34" charset="0"/>
                <a:cs typeface="Lato" panose="020F0502020204030203" pitchFamily="34" charset="0"/>
              </a:rPr>
              <a:t> allocated solely to the isolation area</a:t>
            </a:r>
          </a:p>
        </p:txBody>
      </p:sp>
      <p:pic>
        <p:nvPicPr>
          <p:cNvPr id="22" name="Picture 21">
            <a:extLst>
              <a:ext uri="{FF2B5EF4-FFF2-40B4-BE49-F238E27FC236}">
                <a16:creationId xmlns:a16="http://schemas.microsoft.com/office/drawing/2014/main" id="{9F02EE89-699E-40A3-AE3C-9804D4B195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425" y="314326"/>
            <a:ext cx="4683291" cy="3513264"/>
          </a:xfrm>
          <a:prstGeom prst="rect">
            <a:avLst/>
          </a:prstGeom>
        </p:spPr>
      </p:pic>
      <p:pic>
        <p:nvPicPr>
          <p:cNvPr id="19" name="Picture 18">
            <a:extLst>
              <a:ext uri="{FF2B5EF4-FFF2-40B4-BE49-F238E27FC236}">
                <a16:creationId xmlns:a16="http://schemas.microsoft.com/office/drawing/2014/main" id="{333BB929-7707-4DEA-8487-59973E29E1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425" y="3267233"/>
            <a:ext cx="4683291" cy="3348236"/>
          </a:xfrm>
          <a:prstGeom prst="rect">
            <a:avLst/>
          </a:prstGeom>
        </p:spPr>
      </p:pic>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cxnSp>
        <p:nvCxnSpPr>
          <p:cNvPr id="20" name="Straight Connector 19">
            <a:extLst>
              <a:ext uri="{FF2B5EF4-FFF2-40B4-BE49-F238E27FC236}">
                <a16:creationId xmlns:a16="http://schemas.microsoft.com/office/drawing/2014/main" id="{BD6D3555-414E-4DA4-9E36-24120EFDB3BB}"/>
              </a:ext>
            </a:extLst>
          </p:cNvPr>
          <p:cNvCxnSpPr>
            <a:cxnSpLocks/>
          </p:cNvCxnSpPr>
          <p:nvPr/>
        </p:nvCxnSpPr>
        <p:spPr>
          <a:xfrm>
            <a:off x="352425" y="3241995"/>
            <a:ext cx="4683291" cy="0"/>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291F8C9-9C0D-05A4-70AD-AB05C82AE87A}"/>
              </a:ext>
            </a:extLst>
          </p:cNvPr>
          <p:cNvSpPr txBox="1"/>
          <p:nvPr/>
        </p:nvSpPr>
        <p:spPr>
          <a:xfrm>
            <a:off x="352425" y="6597330"/>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credits: Redwings Horse Sanctuary</a:t>
            </a:r>
          </a:p>
        </p:txBody>
      </p:sp>
    </p:spTree>
    <p:extLst>
      <p:ext uri="{BB962C8B-B14F-4D97-AF65-F5344CB8AC3E}">
        <p14:creationId xmlns:p14="http://schemas.microsoft.com/office/powerpoint/2010/main" val="2146014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sp>
        <p:nvSpPr>
          <p:cNvPr id="6" name="Title 1">
            <a:extLst>
              <a:ext uri="{FF2B5EF4-FFF2-40B4-BE49-F238E27FC236}">
                <a16:creationId xmlns:a16="http://schemas.microsoft.com/office/drawing/2014/main" id="{1541A361-E2FF-4EBA-87D4-50CDFE3C950B}"/>
              </a:ext>
            </a:extLst>
          </p:cNvPr>
          <p:cNvSpPr txBox="1">
            <a:spLocks/>
          </p:cNvSpPr>
          <p:nvPr/>
        </p:nvSpPr>
        <p:spPr>
          <a:xfrm>
            <a:off x="4794139" y="357544"/>
            <a:ext cx="7275498"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5400" dirty="0">
              <a:solidFill>
                <a:srgbClr val="243646"/>
              </a:solidFill>
              <a:latin typeface="Thick Goth" panose="02000506020000020004" pitchFamily="50" charset="0"/>
            </a:endParaRPr>
          </a:p>
        </p:txBody>
      </p:sp>
      <p:sp>
        <p:nvSpPr>
          <p:cNvPr id="13" name="Content Placeholder 2">
            <a:extLst>
              <a:ext uri="{FF2B5EF4-FFF2-40B4-BE49-F238E27FC236}">
                <a16:creationId xmlns:a16="http://schemas.microsoft.com/office/drawing/2014/main" id="{D64B60EA-D858-4676-BEF9-A0381DF20945}"/>
              </a:ext>
            </a:extLst>
          </p:cNvPr>
          <p:cNvSpPr>
            <a:spLocks noGrp="1"/>
          </p:cNvSpPr>
          <p:nvPr>
            <p:ph idx="1"/>
          </p:nvPr>
        </p:nvSpPr>
        <p:spPr>
          <a:xfrm>
            <a:off x="5228752" y="1263706"/>
            <a:ext cx="6421661" cy="4958845"/>
          </a:xfrm>
        </p:spPr>
        <p:txBody>
          <a:bodyPr>
            <a:noAutofit/>
          </a:bodyPr>
          <a:lstStyle/>
          <a:p>
            <a:pPr>
              <a:lnSpc>
                <a:spcPct val="107000"/>
              </a:lnSpc>
              <a:spcAft>
                <a:spcPts val="600"/>
              </a:spcAft>
            </a:pPr>
            <a:r>
              <a:rPr lang="en-GB" sz="2400" dirty="0">
                <a:solidFill>
                  <a:srgbClr val="415464"/>
                </a:solidFill>
                <a:latin typeface="Karla" pitchFamily="2" charset="0"/>
                <a:ea typeface="Lato" panose="020F0502020204030203" pitchFamily="34" charset="0"/>
                <a:cs typeface="Lato" panose="020F0502020204030203" pitchFamily="34" charset="0"/>
              </a:rPr>
              <a:t>Strangles can happen to anyone</a:t>
            </a:r>
          </a:p>
          <a:p>
            <a:pPr>
              <a:lnSpc>
                <a:spcPct val="107000"/>
              </a:lnSpc>
              <a:spcAft>
                <a:spcPts val="600"/>
              </a:spcAft>
            </a:pPr>
            <a:r>
              <a:rPr lang="en-GB" sz="2400" dirty="0">
                <a:solidFill>
                  <a:srgbClr val="415464"/>
                </a:solidFill>
                <a:latin typeface="Karla" pitchFamily="2" charset="0"/>
                <a:ea typeface="Lato" panose="020F0502020204030203" pitchFamily="34" charset="0"/>
                <a:cs typeface="Lato" panose="020F0502020204030203" pitchFamily="34" charset="0"/>
              </a:rPr>
              <a:t>Being open and honest helps everyone take precautions</a:t>
            </a:r>
          </a:p>
          <a:p>
            <a:pPr>
              <a:lnSpc>
                <a:spcPct val="107000"/>
              </a:lnSpc>
              <a:spcAft>
                <a:spcPts val="600"/>
              </a:spcAft>
            </a:pPr>
            <a:r>
              <a:rPr lang="en-GB" sz="2400" dirty="0">
                <a:solidFill>
                  <a:srgbClr val="415464"/>
                </a:solidFill>
                <a:latin typeface="Karla" pitchFamily="2" charset="0"/>
                <a:ea typeface="Lato" panose="020F0502020204030203" pitchFamily="34" charset="0"/>
                <a:cs typeface="Lato" panose="020F0502020204030203" pitchFamily="34" charset="0"/>
              </a:rPr>
              <a:t>Be guided by your vet and ask as many questions as you need to</a:t>
            </a:r>
          </a:p>
          <a:p>
            <a:pPr>
              <a:lnSpc>
                <a:spcPct val="107000"/>
              </a:lnSpc>
              <a:spcAft>
                <a:spcPts val="600"/>
              </a:spcAft>
            </a:pPr>
            <a:r>
              <a:rPr lang="en-GB" sz="2400" dirty="0">
                <a:solidFill>
                  <a:srgbClr val="415464"/>
                </a:solidFill>
                <a:latin typeface="Karla" pitchFamily="2" charset="0"/>
                <a:ea typeface="Lato" panose="020F0502020204030203" pitchFamily="34" charset="0"/>
                <a:cs typeface="Lato" panose="020F0502020204030203" pitchFamily="34" charset="0"/>
              </a:rPr>
              <a:t>Keep communicating (positively!) and working as a team</a:t>
            </a:r>
          </a:p>
          <a:p>
            <a:pPr>
              <a:lnSpc>
                <a:spcPct val="107000"/>
              </a:lnSpc>
              <a:spcAft>
                <a:spcPts val="600"/>
              </a:spcAft>
            </a:pPr>
            <a:r>
              <a:rPr lang="en-GB" sz="2400" dirty="0">
                <a:solidFill>
                  <a:srgbClr val="415464"/>
                </a:solidFill>
                <a:latin typeface="Karla" pitchFamily="2" charset="0"/>
                <a:ea typeface="Lato" panose="020F0502020204030203" pitchFamily="34" charset="0"/>
                <a:cs typeface="Lato" panose="020F0502020204030203" pitchFamily="34" charset="0"/>
              </a:rPr>
              <a:t>Outbreaks can be stressful, tiring and emotional – support those affected and don’t be afraid to ask for support yourself!</a:t>
            </a:r>
          </a:p>
          <a:p>
            <a:pPr marL="0" indent="0">
              <a:lnSpc>
                <a:spcPct val="107000"/>
              </a:lnSpc>
              <a:spcAft>
                <a:spcPts val="600"/>
              </a:spcAft>
              <a:buNone/>
            </a:pPr>
            <a:endParaRPr lang="en-GB" sz="1000" dirty="0">
              <a:solidFill>
                <a:srgbClr val="415464"/>
              </a:solidFill>
              <a:latin typeface="Karla" pitchFamily="2" charset="0"/>
              <a:ea typeface="Lato" panose="020F0502020204030203" pitchFamily="34" charset="0"/>
              <a:cs typeface="Lato" panose="020F0502020204030203" pitchFamily="34" charset="0"/>
            </a:endParaRPr>
          </a:p>
        </p:txBody>
      </p:sp>
      <p:cxnSp>
        <p:nvCxnSpPr>
          <p:cNvPr id="12" name="Straight Connector 11">
            <a:extLst>
              <a:ext uri="{FF2B5EF4-FFF2-40B4-BE49-F238E27FC236}">
                <a16:creationId xmlns:a16="http://schemas.microsoft.com/office/drawing/2014/main" id="{51EA3057-CD41-4C07-813E-E6A02609C5DA}"/>
              </a:ext>
            </a:extLst>
          </p:cNvPr>
          <p:cNvCxnSpPr>
            <a:cxnSpLocks/>
          </p:cNvCxnSpPr>
          <p:nvPr/>
        </p:nvCxnSpPr>
        <p:spPr>
          <a:xfrm>
            <a:off x="352425" y="3546063"/>
            <a:ext cx="4683291" cy="0"/>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CCA7962-0176-4CF6-939E-7D59B3986B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3958" y="3374325"/>
            <a:ext cx="4703220" cy="3159825"/>
          </a:xfrm>
          <a:prstGeom prst="rect">
            <a:avLst/>
          </a:prstGeom>
        </p:spPr>
      </p:pic>
      <p:pic>
        <p:nvPicPr>
          <p:cNvPr id="18" name="Picture 17">
            <a:extLst>
              <a:ext uri="{FF2B5EF4-FFF2-40B4-BE49-F238E27FC236}">
                <a16:creationId xmlns:a16="http://schemas.microsoft.com/office/drawing/2014/main" id="{9F4DDD12-BB17-497B-A677-BD86EE29898A}"/>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44889" y="313280"/>
            <a:ext cx="4690826" cy="3050475"/>
          </a:xfrm>
          <a:prstGeom prst="rect">
            <a:avLst/>
          </a:prstGeom>
        </p:spPr>
      </p:pic>
      <p:cxnSp>
        <p:nvCxnSpPr>
          <p:cNvPr id="17" name="Straight Connector 16">
            <a:extLst>
              <a:ext uri="{FF2B5EF4-FFF2-40B4-BE49-F238E27FC236}">
                <a16:creationId xmlns:a16="http://schemas.microsoft.com/office/drawing/2014/main" id="{79792541-1E5D-4DCF-98BA-2EE29A7A328A}"/>
              </a:ext>
            </a:extLst>
          </p:cNvPr>
          <p:cNvCxnSpPr>
            <a:cxnSpLocks/>
          </p:cNvCxnSpPr>
          <p:nvPr/>
        </p:nvCxnSpPr>
        <p:spPr>
          <a:xfrm>
            <a:off x="344889" y="3384324"/>
            <a:ext cx="4702289" cy="0"/>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2" name="Title 1">
            <a:extLst>
              <a:ext uri="{FF2B5EF4-FFF2-40B4-BE49-F238E27FC236}">
                <a16:creationId xmlns:a16="http://schemas.microsoft.com/office/drawing/2014/main" id="{130AB6E8-7152-95AA-7AC7-C98C885C1017}"/>
              </a:ext>
            </a:extLst>
          </p:cNvPr>
          <p:cNvSpPr txBox="1">
            <a:spLocks/>
          </p:cNvSpPr>
          <p:nvPr/>
        </p:nvSpPr>
        <p:spPr>
          <a:xfrm>
            <a:off x="5221058" y="368114"/>
            <a:ext cx="6421660"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rPr>
              <a:t>Working together</a:t>
            </a:r>
          </a:p>
        </p:txBody>
      </p:sp>
      <p:sp>
        <p:nvSpPr>
          <p:cNvPr id="3" name="TextBox 2">
            <a:extLst>
              <a:ext uri="{FF2B5EF4-FFF2-40B4-BE49-F238E27FC236}">
                <a16:creationId xmlns:a16="http://schemas.microsoft.com/office/drawing/2014/main" id="{B3EBE495-051D-A646-9DDD-F61133D61A2A}"/>
              </a:ext>
            </a:extLst>
          </p:cNvPr>
          <p:cNvSpPr txBox="1"/>
          <p:nvPr/>
        </p:nvSpPr>
        <p:spPr>
          <a:xfrm>
            <a:off x="351493" y="6543675"/>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credits: Redwings Horse Sanctuary</a:t>
            </a:r>
          </a:p>
        </p:txBody>
      </p:sp>
    </p:spTree>
    <p:extLst>
      <p:ext uri="{BB962C8B-B14F-4D97-AF65-F5344CB8AC3E}">
        <p14:creationId xmlns:p14="http://schemas.microsoft.com/office/powerpoint/2010/main" val="3938235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364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EA477B-57AE-4394-8D13-9CA2A01BB184}"/>
              </a:ext>
            </a:extLst>
          </p:cNvPr>
          <p:cNvSpPr txBox="1">
            <a:spLocks/>
          </p:cNvSpPr>
          <p:nvPr/>
        </p:nvSpPr>
        <p:spPr>
          <a:xfrm>
            <a:off x="3133176" y="137619"/>
            <a:ext cx="6548327"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FFC600"/>
                </a:solidFill>
                <a:latin typeface="Thick Goth" panose="02000506020000020004" pitchFamily="50" charset="0"/>
              </a:rPr>
              <a:t>Quick quarantine quiz!</a:t>
            </a:r>
          </a:p>
        </p:txBody>
      </p:sp>
      <p:sp>
        <p:nvSpPr>
          <p:cNvPr id="8" name="Rectangle 7">
            <a:extLst>
              <a:ext uri="{FF2B5EF4-FFF2-40B4-BE49-F238E27FC236}">
                <a16:creationId xmlns:a16="http://schemas.microsoft.com/office/drawing/2014/main" id="{88DC50BF-FAB6-47C9-B52A-781733102C47}"/>
              </a:ext>
            </a:extLst>
          </p:cNvPr>
          <p:cNvSpPr/>
          <p:nvPr/>
        </p:nvSpPr>
        <p:spPr>
          <a:xfrm>
            <a:off x="464940" y="1002875"/>
            <a:ext cx="6036068" cy="461665"/>
          </a:xfrm>
          <a:prstGeom prst="rect">
            <a:avLst/>
          </a:prstGeom>
        </p:spPr>
        <p:txBody>
          <a:bodyPr wrap="square">
            <a:spAutoFit/>
          </a:bodyPr>
          <a:lstStyle/>
          <a:p>
            <a:pPr algn="just"/>
            <a:r>
              <a:rPr lang="en-GB" sz="2400" dirty="0">
                <a:solidFill>
                  <a:srgbClr val="FFC600"/>
                </a:solidFill>
                <a:latin typeface="Thick Goth" panose="02000506020000020004" pitchFamily="50" charset="0"/>
                <a:ea typeface="Lato" panose="020F0502020204030203" pitchFamily="34" charset="0"/>
                <a:cs typeface="Lato" panose="020F0502020204030203" pitchFamily="34" charset="0"/>
              </a:rPr>
              <a:t>1. Is Strangles airborne?</a:t>
            </a:r>
          </a:p>
        </p:txBody>
      </p:sp>
      <p:sp>
        <p:nvSpPr>
          <p:cNvPr id="9" name="Rectangle 8">
            <a:extLst>
              <a:ext uri="{FF2B5EF4-FFF2-40B4-BE49-F238E27FC236}">
                <a16:creationId xmlns:a16="http://schemas.microsoft.com/office/drawing/2014/main" id="{57C5F390-D0E5-4F94-913A-ECD1A5529CEA}"/>
              </a:ext>
            </a:extLst>
          </p:cNvPr>
          <p:cNvSpPr/>
          <p:nvPr/>
        </p:nvSpPr>
        <p:spPr>
          <a:xfrm>
            <a:off x="1218364" y="1392113"/>
            <a:ext cx="2143124" cy="461665"/>
          </a:xfrm>
          <a:prstGeom prst="rect">
            <a:avLst/>
          </a:prstGeom>
        </p:spPr>
        <p:txBody>
          <a:bodyPr wrap="square">
            <a:spAutoFit/>
          </a:bodyPr>
          <a:lstStyle/>
          <a:p>
            <a:pPr algn="just"/>
            <a:r>
              <a:rPr lang="en-GB" sz="2400" dirty="0">
                <a:solidFill>
                  <a:srgbClr val="FFC600"/>
                </a:solidFill>
                <a:latin typeface="Thick Goth" panose="02000506020000020004" pitchFamily="50" charset="0"/>
                <a:ea typeface="Lato" panose="020F0502020204030203" pitchFamily="34" charset="0"/>
                <a:cs typeface="Lato" panose="020F0502020204030203" pitchFamily="34" charset="0"/>
              </a:rPr>
              <a:t>Answer: No</a:t>
            </a:r>
          </a:p>
        </p:txBody>
      </p:sp>
      <p:sp>
        <p:nvSpPr>
          <p:cNvPr id="10" name="Rectangle 9">
            <a:extLst>
              <a:ext uri="{FF2B5EF4-FFF2-40B4-BE49-F238E27FC236}">
                <a16:creationId xmlns:a16="http://schemas.microsoft.com/office/drawing/2014/main" id="{A933E1ED-0BB7-4FEF-AC18-E8E2BACC199C}"/>
              </a:ext>
            </a:extLst>
          </p:cNvPr>
          <p:cNvSpPr/>
          <p:nvPr/>
        </p:nvSpPr>
        <p:spPr>
          <a:xfrm>
            <a:off x="464940" y="1903456"/>
            <a:ext cx="6548327" cy="461665"/>
          </a:xfrm>
          <a:prstGeom prst="rect">
            <a:avLst/>
          </a:prstGeom>
        </p:spPr>
        <p:txBody>
          <a:bodyPr wrap="square">
            <a:spAutoFit/>
          </a:bodyPr>
          <a:lstStyle/>
          <a:p>
            <a:pPr algn="just"/>
            <a:r>
              <a:rPr lang="en-GB" sz="2400" dirty="0">
                <a:solidFill>
                  <a:srgbClr val="F5F5F5"/>
                </a:solidFill>
                <a:latin typeface="Thick Goth" panose="02000506020000020004" pitchFamily="50" charset="0"/>
                <a:ea typeface="Lato" panose="020F0502020204030203" pitchFamily="34" charset="0"/>
                <a:cs typeface="Lato" panose="020F0502020204030203" pitchFamily="34" charset="0"/>
              </a:rPr>
              <a:t>2. Can Strangles survive outside the horse?</a:t>
            </a:r>
          </a:p>
        </p:txBody>
      </p:sp>
      <p:sp>
        <p:nvSpPr>
          <p:cNvPr id="11" name="Rectangle 10">
            <a:extLst>
              <a:ext uri="{FF2B5EF4-FFF2-40B4-BE49-F238E27FC236}">
                <a16:creationId xmlns:a16="http://schemas.microsoft.com/office/drawing/2014/main" id="{BD1FD00E-B6E1-42CE-8DDC-1899CFFAC5C7}"/>
              </a:ext>
            </a:extLst>
          </p:cNvPr>
          <p:cNvSpPr/>
          <p:nvPr/>
        </p:nvSpPr>
        <p:spPr>
          <a:xfrm>
            <a:off x="1218364" y="2264983"/>
            <a:ext cx="3328584" cy="461665"/>
          </a:xfrm>
          <a:prstGeom prst="rect">
            <a:avLst/>
          </a:prstGeom>
        </p:spPr>
        <p:txBody>
          <a:bodyPr wrap="square">
            <a:spAutoFit/>
          </a:bodyPr>
          <a:lstStyle/>
          <a:p>
            <a:pPr algn="just"/>
            <a:r>
              <a:rPr lang="en-GB" sz="2400" dirty="0">
                <a:solidFill>
                  <a:srgbClr val="F5F5F5"/>
                </a:solidFill>
                <a:latin typeface="Thick Goth" panose="02000506020000020004" pitchFamily="50" charset="0"/>
                <a:ea typeface="Lato" panose="020F0502020204030203" pitchFamily="34" charset="0"/>
                <a:cs typeface="Lato" panose="020F0502020204030203" pitchFamily="34" charset="0"/>
              </a:rPr>
              <a:t>Answer: Yes</a:t>
            </a:r>
          </a:p>
        </p:txBody>
      </p:sp>
      <p:sp>
        <p:nvSpPr>
          <p:cNvPr id="12" name="Rectangle 11">
            <a:extLst>
              <a:ext uri="{FF2B5EF4-FFF2-40B4-BE49-F238E27FC236}">
                <a16:creationId xmlns:a16="http://schemas.microsoft.com/office/drawing/2014/main" id="{DFEF8803-6FF2-482C-B07E-16F9AD0F1596}"/>
              </a:ext>
            </a:extLst>
          </p:cNvPr>
          <p:cNvSpPr/>
          <p:nvPr/>
        </p:nvSpPr>
        <p:spPr>
          <a:xfrm>
            <a:off x="464940" y="2776326"/>
            <a:ext cx="9593460" cy="461665"/>
          </a:xfrm>
          <a:prstGeom prst="rect">
            <a:avLst/>
          </a:prstGeom>
        </p:spPr>
        <p:txBody>
          <a:bodyPr wrap="square">
            <a:spAutoFit/>
          </a:bodyPr>
          <a:lstStyle/>
          <a:p>
            <a:pPr algn="just"/>
            <a:r>
              <a:rPr lang="en-GB" sz="2400" dirty="0">
                <a:solidFill>
                  <a:srgbClr val="FFC600"/>
                </a:solidFill>
                <a:latin typeface="Thick Goth" panose="02000506020000020004" pitchFamily="50" charset="0"/>
                <a:ea typeface="Lato" panose="020F0502020204030203" pitchFamily="34" charset="0"/>
                <a:cs typeface="Lato" panose="020F0502020204030203" pitchFamily="34" charset="0"/>
              </a:rPr>
              <a:t>3. Is it possible to quarantine anywhere other than a stable?</a:t>
            </a:r>
          </a:p>
        </p:txBody>
      </p:sp>
      <p:sp>
        <p:nvSpPr>
          <p:cNvPr id="13" name="Rectangle 12">
            <a:extLst>
              <a:ext uri="{FF2B5EF4-FFF2-40B4-BE49-F238E27FC236}">
                <a16:creationId xmlns:a16="http://schemas.microsoft.com/office/drawing/2014/main" id="{F4D9977D-A9F0-4D1E-BB40-7C16867826D4}"/>
              </a:ext>
            </a:extLst>
          </p:cNvPr>
          <p:cNvSpPr/>
          <p:nvPr/>
        </p:nvSpPr>
        <p:spPr>
          <a:xfrm>
            <a:off x="1200883" y="3137853"/>
            <a:ext cx="4786558" cy="461665"/>
          </a:xfrm>
          <a:prstGeom prst="rect">
            <a:avLst/>
          </a:prstGeom>
        </p:spPr>
        <p:txBody>
          <a:bodyPr wrap="square">
            <a:spAutoFit/>
          </a:bodyPr>
          <a:lstStyle/>
          <a:p>
            <a:pPr algn="just"/>
            <a:r>
              <a:rPr lang="en-GB" sz="2400" dirty="0">
                <a:solidFill>
                  <a:srgbClr val="FFC600"/>
                </a:solidFill>
                <a:latin typeface="Thick Goth" panose="02000506020000020004" pitchFamily="50" charset="0"/>
                <a:ea typeface="Lato" panose="020F0502020204030203" pitchFamily="34" charset="0"/>
                <a:cs typeface="Lato" panose="020F0502020204030203" pitchFamily="34" charset="0"/>
              </a:rPr>
              <a:t>Answer: Yes</a:t>
            </a:r>
          </a:p>
        </p:txBody>
      </p:sp>
      <p:sp>
        <p:nvSpPr>
          <p:cNvPr id="14" name="Rectangle 13">
            <a:extLst>
              <a:ext uri="{FF2B5EF4-FFF2-40B4-BE49-F238E27FC236}">
                <a16:creationId xmlns:a16="http://schemas.microsoft.com/office/drawing/2014/main" id="{B02B68C0-2B92-4014-8797-5D0037749C86}"/>
              </a:ext>
            </a:extLst>
          </p:cNvPr>
          <p:cNvSpPr/>
          <p:nvPr/>
        </p:nvSpPr>
        <p:spPr>
          <a:xfrm>
            <a:off x="464939" y="3649196"/>
            <a:ext cx="8992211" cy="461665"/>
          </a:xfrm>
          <a:prstGeom prst="rect">
            <a:avLst/>
          </a:prstGeom>
        </p:spPr>
        <p:txBody>
          <a:bodyPr wrap="square">
            <a:spAutoFit/>
          </a:bodyPr>
          <a:lstStyle/>
          <a:p>
            <a:pPr algn="just"/>
            <a:r>
              <a:rPr lang="en-GB" sz="2400" dirty="0">
                <a:solidFill>
                  <a:srgbClr val="F5F5F5"/>
                </a:solidFill>
                <a:latin typeface="Thick Goth" panose="02000506020000020004" pitchFamily="50" charset="0"/>
                <a:ea typeface="Lato" panose="020F0502020204030203" pitchFamily="34" charset="0"/>
                <a:cs typeface="Lato" panose="020F0502020204030203" pitchFamily="34" charset="0"/>
              </a:rPr>
              <a:t>4. How long should you isolate a new arrival for?</a:t>
            </a:r>
          </a:p>
        </p:txBody>
      </p:sp>
      <p:sp>
        <p:nvSpPr>
          <p:cNvPr id="15" name="Rectangle 14">
            <a:extLst>
              <a:ext uri="{FF2B5EF4-FFF2-40B4-BE49-F238E27FC236}">
                <a16:creationId xmlns:a16="http://schemas.microsoft.com/office/drawing/2014/main" id="{1DCBD06E-7FB1-45FE-8105-474DE1606F37}"/>
              </a:ext>
            </a:extLst>
          </p:cNvPr>
          <p:cNvSpPr/>
          <p:nvPr/>
        </p:nvSpPr>
        <p:spPr>
          <a:xfrm>
            <a:off x="1218364" y="4053963"/>
            <a:ext cx="5570743" cy="461665"/>
          </a:xfrm>
          <a:prstGeom prst="rect">
            <a:avLst/>
          </a:prstGeom>
        </p:spPr>
        <p:txBody>
          <a:bodyPr wrap="square">
            <a:spAutoFit/>
          </a:bodyPr>
          <a:lstStyle/>
          <a:p>
            <a:pPr algn="just"/>
            <a:r>
              <a:rPr lang="en-GB" sz="2400" dirty="0">
                <a:solidFill>
                  <a:srgbClr val="F5F5F5"/>
                </a:solidFill>
                <a:latin typeface="Thick Goth" panose="02000506020000020004" pitchFamily="50" charset="0"/>
                <a:ea typeface="Lato" panose="020F0502020204030203" pitchFamily="34" charset="0"/>
                <a:cs typeface="Lato" panose="020F0502020204030203" pitchFamily="34" charset="0"/>
              </a:rPr>
              <a:t>Answer: Three weeks</a:t>
            </a:r>
          </a:p>
        </p:txBody>
      </p:sp>
      <p:sp>
        <p:nvSpPr>
          <p:cNvPr id="16" name="Rectangle 15">
            <a:extLst>
              <a:ext uri="{FF2B5EF4-FFF2-40B4-BE49-F238E27FC236}">
                <a16:creationId xmlns:a16="http://schemas.microsoft.com/office/drawing/2014/main" id="{F2F59D18-69A9-4ED7-A423-A738A2336CB1}"/>
              </a:ext>
            </a:extLst>
          </p:cNvPr>
          <p:cNvSpPr/>
          <p:nvPr/>
        </p:nvSpPr>
        <p:spPr>
          <a:xfrm>
            <a:off x="1218364" y="4954544"/>
            <a:ext cx="3829625" cy="461665"/>
          </a:xfrm>
          <a:prstGeom prst="rect">
            <a:avLst/>
          </a:prstGeom>
        </p:spPr>
        <p:txBody>
          <a:bodyPr wrap="square">
            <a:spAutoFit/>
          </a:bodyPr>
          <a:lstStyle/>
          <a:p>
            <a:pPr algn="just"/>
            <a:r>
              <a:rPr lang="en-GB" sz="2400" dirty="0">
                <a:solidFill>
                  <a:srgbClr val="FFC600"/>
                </a:solidFill>
                <a:latin typeface="Thick Goth" panose="02000506020000020004" pitchFamily="50" charset="0"/>
                <a:ea typeface="Lato" panose="020F0502020204030203" pitchFamily="34" charset="0"/>
                <a:cs typeface="Lato" panose="020F0502020204030203" pitchFamily="34" charset="0"/>
              </a:rPr>
              <a:t>Answer: ≥ 38.5</a:t>
            </a:r>
            <a:r>
              <a:rPr lang="en-GB" sz="2400" baseline="30000" dirty="0">
                <a:solidFill>
                  <a:srgbClr val="FFC600"/>
                </a:solidFill>
                <a:latin typeface="Thick Goth" panose="02000506020000020004" pitchFamily="50" charset="0"/>
                <a:ea typeface="Lato" panose="020F0502020204030203" pitchFamily="34" charset="0"/>
                <a:cs typeface="Lato" panose="020F0502020204030203" pitchFamily="34" charset="0"/>
              </a:rPr>
              <a:t>o</a:t>
            </a:r>
            <a:r>
              <a:rPr lang="en-GB" sz="2400" dirty="0">
                <a:solidFill>
                  <a:srgbClr val="FFC600"/>
                </a:solidFill>
                <a:latin typeface="Thick Goth" panose="02000506020000020004" pitchFamily="50" charset="0"/>
                <a:ea typeface="Lato" panose="020F0502020204030203" pitchFamily="34" charset="0"/>
                <a:cs typeface="Lato" panose="020F0502020204030203" pitchFamily="34" charset="0"/>
              </a:rPr>
              <a:t>C</a:t>
            </a:r>
          </a:p>
        </p:txBody>
      </p:sp>
      <p:sp>
        <p:nvSpPr>
          <p:cNvPr id="17" name="Rectangle 16">
            <a:extLst>
              <a:ext uri="{FF2B5EF4-FFF2-40B4-BE49-F238E27FC236}">
                <a16:creationId xmlns:a16="http://schemas.microsoft.com/office/drawing/2014/main" id="{24AEB9AF-FAD0-4C88-81F0-4307F3C534D1}"/>
              </a:ext>
            </a:extLst>
          </p:cNvPr>
          <p:cNvSpPr/>
          <p:nvPr/>
        </p:nvSpPr>
        <p:spPr>
          <a:xfrm>
            <a:off x="460562" y="4565306"/>
            <a:ext cx="8684116" cy="461665"/>
          </a:xfrm>
          <a:prstGeom prst="rect">
            <a:avLst/>
          </a:prstGeom>
        </p:spPr>
        <p:txBody>
          <a:bodyPr wrap="square">
            <a:spAutoFit/>
          </a:bodyPr>
          <a:lstStyle/>
          <a:p>
            <a:pPr algn="just"/>
            <a:r>
              <a:rPr lang="en-GB" sz="2400" dirty="0">
                <a:solidFill>
                  <a:srgbClr val="FFC600"/>
                </a:solidFill>
                <a:latin typeface="Thick Goth" panose="02000506020000020004" pitchFamily="50" charset="0"/>
                <a:ea typeface="Lato" panose="020F0502020204030203" pitchFamily="34" charset="0"/>
                <a:cs typeface="Lato" panose="020F0502020204030203" pitchFamily="34" charset="0"/>
              </a:rPr>
              <a:t>5. What temperature would indicate fever?</a:t>
            </a:r>
          </a:p>
        </p:txBody>
      </p:sp>
      <p:sp>
        <p:nvSpPr>
          <p:cNvPr id="18" name="Rectangle 17">
            <a:extLst>
              <a:ext uri="{FF2B5EF4-FFF2-40B4-BE49-F238E27FC236}">
                <a16:creationId xmlns:a16="http://schemas.microsoft.com/office/drawing/2014/main" id="{1922E1EA-07FC-457F-96CE-7778C47C7AA6}"/>
              </a:ext>
            </a:extLst>
          </p:cNvPr>
          <p:cNvSpPr/>
          <p:nvPr/>
        </p:nvSpPr>
        <p:spPr>
          <a:xfrm>
            <a:off x="465330" y="5465887"/>
            <a:ext cx="8679347" cy="830997"/>
          </a:xfrm>
          <a:prstGeom prst="rect">
            <a:avLst/>
          </a:prstGeom>
        </p:spPr>
        <p:txBody>
          <a:bodyPr wrap="square">
            <a:spAutoFit/>
          </a:bodyPr>
          <a:lstStyle/>
          <a:p>
            <a:pPr algn="just"/>
            <a:r>
              <a:rPr lang="en-GB" sz="2400" dirty="0">
                <a:solidFill>
                  <a:srgbClr val="F5F5F5"/>
                </a:solidFill>
                <a:latin typeface="Thick Goth" panose="02000506020000020004" pitchFamily="50" charset="0"/>
                <a:ea typeface="Lato" panose="020F0502020204030203" pitchFamily="34" charset="0"/>
                <a:cs typeface="Lato" panose="020F0502020204030203" pitchFamily="34" charset="0"/>
              </a:rPr>
              <a:t>6. How long can a horse remain infectious for once Strangles symptoms have disappeared?</a:t>
            </a:r>
          </a:p>
        </p:txBody>
      </p:sp>
      <p:sp>
        <p:nvSpPr>
          <p:cNvPr id="19" name="Rectangle 18">
            <a:extLst>
              <a:ext uri="{FF2B5EF4-FFF2-40B4-BE49-F238E27FC236}">
                <a16:creationId xmlns:a16="http://schemas.microsoft.com/office/drawing/2014/main" id="{9255FCCF-70E0-4CBD-BE5B-44C0B98EE62D}"/>
              </a:ext>
            </a:extLst>
          </p:cNvPr>
          <p:cNvSpPr/>
          <p:nvPr/>
        </p:nvSpPr>
        <p:spPr>
          <a:xfrm>
            <a:off x="1265104" y="6247394"/>
            <a:ext cx="8793296" cy="461665"/>
          </a:xfrm>
          <a:prstGeom prst="rect">
            <a:avLst/>
          </a:prstGeom>
        </p:spPr>
        <p:txBody>
          <a:bodyPr wrap="square">
            <a:spAutoFit/>
          </a:bodyPr>
          <a:lstStyle/>
          <a:p>
            <a:pPr algn="just"/>
            <a:r>
              <a:rPr lang="en-GB" sz="2400" dirty="0">
                <a:solidFill>
                  <a:srgbClr val="F5F5F5"/>
                </a:solidFill>
                <a:latin typeface="Thick Goth" panose="02000506020000020004" pitchFamily="50" charset="0"/>
                <a:ea typeface="Lato" panose="020F0502020204030203" pitchFamily="34" charset="0"/>
                <a:cs typeface="Lato" panose="020F0502020204030203" pitchFamily="34" charset="0"/>
              </a:rPr>
              <a:t>Answer: Potentially years, if the horse has become a carrier!</a:t>
            </a:r>
          </a:p>
        </p:txBody>
      </p:sp>
      <p:pic>
        <p:nvPicPr>
          <p:cNvPr id="27" name="Graphic 26" descr="Group brainstorm">
            <a:extLst>
              <a:ext uri="{FF2B5EF4-FFF2-40B4-BE49-F238E27FC236}">
                <a16:creationId xmlns:a16="http://schemas.microsoft.com/office/drawing/2014/main" id="{48130C15-19AB-43C1-8B92-D452EDC69EE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44678" y="3989026"/>
            <a:ext cx="2489200" cy="2489200"/>
          </a:xfrm>
          <a:prstGeom prst="rect">
            <a:avLst/>
          </a:prstGeom>
        </p:spPr>
      </p:pic>
      <p:pic>
        <p:nvPicPr>
          <p:cNvPr id="1028" name="Picture 4" descr="Image result for thinking emoji vector">
            <a:extLst>
              <a:ext uri="{FF2B5EF4-FFF2-40B4-BE49-F238E27FC236}">
                <a16:creationId xmlns:a16="http://schemas.microsoft.com/office/drawing/2014/main" id="{09BFAA96-9216-4484-92A8-B7E0D5FCBA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67" l="5778" r="92889">
                        <a14:foregroundMark x1="47556" y1="5333" x2="47556" y2="5333"/>
                        <a14:foregroundMark x1="53333" y1="444" x2="53333" y2="444"/>
                        <a14:foregroundMark x1="93333" y1="38222" x2="93333" y2="38222"/>
                        <a14:foregroundMark x1="10222" y1="39556" x2="10222" y2="39556"/>
                        <a14:foregroundMark x1="37333" y1="95111" x2="37333" y2="95111"/>
                        <a14:foregroundMark x1="5778" y1="43111" x2="5778" y2="43111"/>
                        <a14:foregroundMark x1="35111" y1="98667" x2="35111" y2="98667"/>
                      </a14:backgroundRemoval>
                    </a14:imgEffect>
                  </a14:imgLayer>
                </a14:imgProps>
              </a:ext>
              <a:ext uri="{28A0092B-C50C-407E-A947-70E740481C1C}">
                <a14:useLocalDpi xmlns:a14="http://schemas.microsoft.com/office/drawing/2010/main"/>
              </a:ext>
            </a:extLst>
          </a:blip>
          <a:srcRect/>
          <a:stretch>
            <a:fillRect/>
          </a:stretch>
        </p:blipFill>
        <p:spPr bwMode="auto">
          <a:xfrm>
            <a:off x="9317716" y="146454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74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4364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796CBC5-0CB0-41B5-AAC3-4B74DD5C76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83366" y="3167627"/>
            <a:ext cx="3375259" cy="3457185"/>
          </a:xfrm>
          <a:prstGeom prst="rect">
            <a:avLst/>
          </a:prstGeom>
        </p:spPr>
      </p:pic>
      <p:sp>
        <p:nvSpPr>
          <p:cNvPr id="9" name="Rectangle 8">
            <a:extLst>
              <a:ext uri="{FF2B5EF4-FFF2-40B4-BE49-F238E27FC236}">
                <a16:creationId xmlns:a16="http://schemas.microsoft.com/office/drawing/2014/main" id="{A1FE2521-6D2B-4C78-8FC2-015EF52D2DE1}"/>
              </a:ext>
            </a:extLst>
          </p:cNvPr>
          <p:cNvSpPr/>
          <p:nvPr/>
        </p:nvSpPr>
        <p:spPr>
          <a:xfrm>
            <a:off x="482826" y="1463407"/>
            <a:ext cx="10591574" cy="3785652"/>
          </a:xfrm>
          <a:prstGeom prst="rect">
            <a:avLst/>
          </a:prstGeom>
        </p:spPr>
        <p:txBody>
          <a:bodyPr wrap="square">
            <a:spAutoFit/>
          </a:bodyPr>
          <a:lstStyle/>
          <a:p>
            <a:r>
              <a:rPr lang="en-GB" sz="3200" dirty="0">
                <a:solidFill>
                  <a:schemeClr val="bg1"/>
                </a:solidFill>
                <a:latin typeface="Karla" pitchFamily="2" charset="0"/>
              </a:rPr>
              <a:t>Part 1:</a:t>
            </a:r>
            <a:r>
              <a:rPr lang="en-GB" sz="3200" b="1" dirty="0">
                <a:solidFill>
                  <a:schemeClr val="bg1"/>
                </a:solidFill>
                <a:latin typeface="Karla" pitchFamily="2" charset="0"/>
              </a:rPr>
              <a:t> </a:t>
            </a:r>
            <a:r>
              <a:rPr lang="en-GB" sz="3200" dirty="0">
                <a:solidFill>
                  <a:schemeClr val="bg1"/>
                </a:solidFill>
                <a:latin typeface="Karla" pitchFamily="2" charset="0"/>
              </a:rPr>
              <a:t>What is Strangles and why does it matter?</a:t>
            </a:r>
          </a:p>
          <a:p>
            <a:endParaRPr lang="en-GB" sz="2800" dirty="0">
              <a:solidFill>
                <a:schemeClr val="bg1"/>
              </a:solidFill>
              <a:latin typeface="Karla" pitchFamily="2" charset="0"/>
            </a:endParaRPr>
          </a:p>
          <a:p>
            <a:r>
              <a:rPr lang="en-GB" sz="3200" dirty="0">
                <a:solidFill>
                  <a:srgbClr val="F5F5F5"/>
                </a:solidFill>
                <a:latin typeface="Karla" pitchFamily="2" charset="0"/>
              </a:rPr>
              <a:t>Part 2: Spotting and diagnosing Strangles</a:t>
            </a:r>
          </a:p>
          <a:p>
            <a:endParaRPr lang="en-GB" sz="2800" dirty="0">
              <a:solidFill>
                <a:schemeClr val="bg1"/>
              </a:solidFill>
              <a:latin typeface="Karla" pitchFamily="2" charset="0"/>
            </a:endParaRPr>
          </a:p>
          <a:p>
            <a:r>
              <a:rPr lang="en-GB" sz="3200" dirty="0">
                <a:solidFill>
                  <a:srgbClr val="F5F5F5"/>
                </a:solidFill>
                <a:latin typeface="Karla" pitchFamily="2" charset="0"/>
              </a:rPr>
              <a:t>Part 3: Managing an outbreak</a:t>
            </a:r>
          </a:p>
          <a:p>
            <a:endParaRPr lang="en-GB" sz="2800" dirty="0">
              <a:solidFill>
                <a:schemeClr val="bg1"/>
              </a:solidFill>
              <a:latin typeface="Karla" pitchFamily="2" charset="0"/>
            </a:endParaRPr>
          </a:p>
          <a:p>
            <a:r>
              <a:rPr lang="en-GB" sz="3600" b="1" dirty="0">
                <a:solidFill>
                  <a:srgbClr val="FFC600"/>
                </a:solidFill>
                <a:latin typeface="Karla" pitchFamily="2" charset="0"/>
              </a:rPr>
              <a:t>Part 4: Reducing the risk</a:t>
            </a:r>
          </a:p>
          <a:p>
            <a:endParaRPr lang="en-GB" sz="2400" dirty="0">
              <a:solidFill>
                <a:schemeClr val="bg1"/>
              </a:solidFill>
              <a:latin typeface="Karla" pitchFamily="2" charset="0"/>
            </a:endParaRPr>
          </a:p>
        </p:txBody>
      </p:sp>
    </p:spTree>
    <p:extLst>
      <p:ext uri="{BB962C8B-B14F-4D97-AF65-F5344CB8AC3E}">
        <p14:creationId xmlns:p14="http://schemas.microsoft.com/office/powerpoint/2010/main" val="396825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xEl>
                                              <p:pRg st="6" end="6"/>
                                            </p:txEl>
                                          </p:spTgt>
                                        </p:tgtEl>
                                      </p:cBhvr>
                                    </p:animEffect>
                                    <p:animScale>
                                      <p:cBhvr>
                                        <p:cTn id="7" dur="250" autoRev="1" fill="hold"/>
                                        <p:tgtEl>
                                          <p:spTgt spid="9">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61950" y="319087"/>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A1271BB0-B1B5-4436-9299-2BA179C0DAF7}"/>
              </a:ext>
            </a:extLst>
          </p:cNvPr>
          <p:cNvSpPr txBox="1">
            <a:spLocks/>
          </p:cNvSpPr>
          <p:nvPr/>
        </p:nvSpPr>
        <p:spPr>
          <a:xfrm>
            <a:off x="1161376" y="331554"/>
            <a:ext cx="10795429"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141E29"/>
                </a:solidFill>
                <a:latin typeface="Thick Goth" panose="02000506020000020004" pitchFamily="50" charset="0"/>
              </a:rPr>
              <a:t>Can we identify ‘risky’ scenarios?</a:t>
            </a:r>
          </a:p>
        </p:txBody>
      </p:sp>
      <p:pic>
        <p:nvPicPr>
          <p:cNvPr id="7" name="Picture 6" descr="Logo, company name&#10;&#10;Description automatically generated">
            <a:extLst>
              <a:ext uri="{FF2B5EF4-FFF2-40B4-BE49-F238E27FC236}">
                <a16:creationId xmlns:a16="http://schemas.microsoft.com/office/drawing/2014/main" id="{8CFA3AB8-8B69-0E9D-3C76-2996375D3E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4040" y="5707134"/>
            <a:ext cx="1383996" cy="768887"/>
          </a:xfrm>
          <a:prstGeom prst="rect">
            <a:avLst/>
          </a:prstGeom>
        </p:spPr>
      </p:pic>
      <p:sp>
        <p:nvSpPr>
          <p:cNvPr id="3" name="Content Placeholder 2">
            <a:extLst>
              <a:ext uri="{FF2B5EF4-FFF2-40B4-BE49-F238E27FC236}">
                <a16:creationId xmlns:a16="http://schemas.microsoft.com/office/drawing/2014/main" id="{B91A6913-23E2-8B60-C257-A420DE092285}"/>
              </a:ext>
            </a:extLst>
          </p:cNvPr>
          <p:cNvSpPr>
            <a:spLocks noGrp="1"/>
          </p:cNvSpPr>
          <p:nvPr>
            <p:ph idx="1"/>
          </p:nvPr>
        </p:nvSpPr>
        <p:spPr>
          <a:xfrm>
            <a:off x="4785444" y="1712645"/>
            <a:ext cx="6699303" cy="4351338"/>
          </a:xfrm>
        </p:spPr>
        <p:txBody>
          <a:bodyPr>
            <a:noAutofit/>
          </a:bodyPr>
          <a:lstStyle/>
          <a:p>
            <a:pPr marL="0" indent="0">
              <a:lnSpc>
                <a:spcPct val="100000"/>
              </a:lnSpc>
              <a:buNone/>
            </a:pPr>
            <a:r>
              <a:rPr lang="en-GB" sz="2400" b="1" dirty="0">
                <a:solidFill>
                  <a:srgbClr val="415464"/>
                </a:solidFill>
                <a:latin typeface="Karla" pitchFamily="2" charset="0"/>
              </a:rPr>
              <a:t>UK horse owner survey (date?)</a:t>
            </a:r>
          </a:p>
          <a:p>
            <a:pPr>
              <a:lnSpc>
                <a:spcPct val="100000"/>
              </a:lnSpc>
            </a:pPr>
            <a:r>
              <a:rPr lang="en-GB" sz="2400" dirty="0">
                <a:solidFill>
                  <a:srgbClr val="415464"/>
                </a:solidFill>
                <a:latin typeface="Karla" pitchFamily="2" charset="0"/>
              </a:rPr>
              <a:t>58% of respondents had a </a:t>
            </a:r>
            <a:r>
              <a:rPr lang="en-GB" sz="2400" b="1" dirty="0">
                <a:solidFill>
                  <a:srgbClr val="415464"/>
                </a:solidFill>
                <a:latin typeface="Karla" pitchFamily="2" charset="0"/>
              </a:rPr>
              <a:t>new horse move to their premises </a:t>
            </a:r>
            <a:r>
              <a:rPr lang="en-GB" sz="2400" dirty="0">
                <a:solidFill>
                  <a:srgbClr val="415464"/>
                </a:solidFill>
                <a:latin typeface="Karla" pitchFamily="2" charset="0"/>
              </a:rPr>
              <a:t>in the two weeks before the outbreak began</a:t>
            </a:r>
          </a:p>
          <a:p>
            <a:pPr lvl="1">
              <a:lnSpc>
                <a:spcPct val="100000"/>
              </a:lnSpc>
            </a:pPr>
            <a:r>
              <a:rPr lang="en-GB" sz="2000" dirty="0">
                <a:solidFill>
                  <a:srgbClr val="141E29"/>
                </a:solidFill>
                <a:latin typeface="Karla" pitchFamily="2" charset="0"/>
              </a:rPr>
              <a:t>17% isolated new arrivals and only 8% tested new horses</a:t>
            </a:r>
          </a:p>
          <a:p>
            <a:pPr>
              <a:lnSpc>
                <a:spcPct val="100000"/>
              </a:lnSpc>
            </a:pPr>
            <a:r>
              <a:rPr lang="en-GB" sz="2400" dirty="0">
                <a:solidFill>
                  <a:srgbClr val="415464"/>
                </a:solidFill>
                <a:latin typeface="Karla" pitchFamily="2" charset="0"/>
              </a:rPr>
              <a:t>67% of respondents said </a:t>
            </a:r>
            <a:r>
              <a:rPr lang="en-GB" sz="2400" b="1" dirty="0">
                <a:solidFill>
                  <a:srgbClr val="415464"/>
                </a:solidFill>
                <a:latin typeface="Karla" pitchFamily="2" charset="0"/>
              </a:rPr>
              <a:t>resident horses travelled off the premises and back </a:t>
            </a:r>
            <a:r>
              <a:rPr lang="en-GB" sz="2400" dirty="0">
                <a:solidFill>
                  <a:srgbClr val="415464"/>
                </a:solidFill>
                <a:latin typeface="Karla" pitchFamily="2" charset="0"/>
              </a:rPr>
              <a:t>in the two weeks before the outbreak began</a:t>
            </a:r>
          </a:p>
          <a:p>
            <a:pPr lvl="1">
              <a:lnSpc>
                <a:spcPct val="100000"/>
              </a:lnSpc>
            </a:pPr>
            <a:r>
              <a:rPr lang="en-GB" sz="2000" dirty="0">
                <a:solidFill>
                  <a:srgbClr val="141E29"/>
                </a:solidFill>
                <a:latin typeface="Karla" pitchFamily="2" charset="0"/>
              </a:rPr>
              <a:t>Only 8% carried out regular temperature checking</a:t>
            </a:r>
          </a:p>
        </p:txBody>
      </p:sp>
      <p:sp>
        <p:nvSpPr>
          <p:cNvPr id="2" name="TextBox 1">
            <a:extLst>
              <a:ext uri="{FF2B5EF4-FFF2-40B4-BE49-F238E27FC236}">
                <a16:creationId xmlns:a16="http://schemas.microsoft.com/office/drawing/2014/main" id="{F7FCE4EA-CA2D-74B4-3068-34E3038C8332}"/>
              </a:ext>
            </a:extLst>
          </p:cNvPr>
          <p:cNvSpPr txBox="1"/>
          <p:nvPr/>
        </p:nvSpPr>
        <p:spPr>
          <a:xfrm>
            <a:off x="4687323" y="1270985"/>
            <a:ext cx="6509227" cy="461665"/>
          </a:xfrm>
          <a:prstGeom prst="rect">
            <a:avLst/>
          </a:prstGeom>
          <a:noFill/>
        </p:spPr>
        <p:txBody>
          <a:bodyPr wrap="square" rtlCol="0">
            <a:spAutoFit/>
          </a:bodyPr>
          <a:lstStyle/>
          <a:p>
            <a:r>
              <a:rPr lang="en-GB" sz="2400" dirty="0">
                <a:solidFill>
                  <a:srgbClr val="243646"/>
                </a:solidFill>
                <a:latin typeface="Karla" panose="020B0004030503030003" pitchFamily="34" charset="0"/>
              </a:rPr>
              <a:t>Research from the Royal Veterinary College:</a:t>
            </a:r>
          </a:p>
        </p:txBody>
      </p:sp>
      <p:pic>
        <p:nvPicPr>
          <p:cNvPr id="8" name="Picture 7" descr="Text&#10;&#10;Description automatically generated">
            <a:extLst>
              <a:ext uri="{FF2B5EF4-FFF2-40B4-BE49-F238E27FC236}">
                <a16:creationId xmlns:a16="http://schemas.microsoft.com/office/drawing/2014/main" id="{89CA026D-020B-7D0B-60AE-395BA525C9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3404" y="5786388"/>
            <a:ext cx="1153154" cy="662146"/>
          </a:xfrm>
          <a:prstGeom prst="rect">
            <a:avLst/>
          </a:prstGeom>
        </p:spPr>
      </p:pic>
      <p:pic>
        <p:nvPicPr>
          <p:cNvPr id="13" name="Picture 12" descr="A person standing next to a horse&#10;&#10;Description automatically generated with medium confidence">
            <a:extLst>
              <a:ext uri="{FF2B5EF4-FFF2-40B4-BE49-F238E27FC236}">
                <a16:creationId xmlns:a16="http://schemas.microsoft.com/office/drawing/2014/main" id="{6D4E697B-51F7-E2E6-8E64-8EA001E7B2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6975" y="1467943"/>
            <a:ext cx="3352736" cy="4847602"/>
          </a:xfrm>
          <a:prstGeom prst="rect">
            <a:avLst/>
          </a:prstGeom>
        </p:spPr>
      </p:pic>
      <p:sp>
        <p:nvSpPr>
          <p:cNvPr id="9" name="TextBox 8">
            <a:extLst>
              <a:ext uri="{FF2B5EF4-FFF2-40B4-BE49-F238E27FC236}">
                <a16:creationId xmlns:a16="http://schemas.microsoft.com/office/drawing/2014/main" id="{29907D06-FB53-B3D3-A083-E9B0B970F64F}"/>
              </a:ext>
            </a:extLst>
          </p:cNvPr>
          <p:cNvSpPr txBox="1"/>
          <p:nvPr/>
        </p:nvSpPr>
        <p:spPr>
          <a:xfrm>
            <a:off x="735538" y="6282104"/>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 Redwings Horse Sanctuary</a:t>
            </a:r>
          </a:p>
        </p:txBody>
      </p:sp>
    </p:spTree>
    <p:extLst>
      <p:ext uri="{BB962C8B-B14F-4D97-AF65-F5344CB8AC3E}">
        <p14:creationId xmlns:p14="http://schemas.microsoft.com/office/powerpoint/2010/main" val="3583935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sp>
        <p:nvSpPr>
          <p:cNvPr id="6" name="Title 1">
            <a:extLst>
              <a:ext uri="{FF2B5EF4-FFF2-40B4-BE49-F238E27FC236}">
                <a16:creationId xmlns:a16="http://schemas.microsoft.com/office/drawing/2014/main" id="{A1271BB0-B1B5-4436-9299-2BA179C0DAF7}"/>
              </a:ext>
            </a:extLst>
          </p:cNvPr>
          <p:cNvSpPr txBox="1">
            <a:spLocks/>
          </p:cNvSpPr>
          <p:nvPr/>
        </p:nvSpPr>
        <p:spPr>
          <a:xfrm>
            <a:off x="1025096" y="330838"/>
            <a:ext cx="10795429"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rPr>
              <a:t>Minimising the risk of Strangles at events</a:t>
            </a:r>
          </a:p>
        </p:txBody>
      </p:sp>
      <p:sp>
        <p:nvSpPr>
          <p:cNvPr id="16" name="TextBox 15">
            <a:extLst>
              <a:ext uri="{FF2B5EF4-FFF2-40B4-BE49-F238E27FC236}">
                <a16:creationId xmlns:a16="http://schemas.microsoft.com/office/drawing/2014/main" id="{54F48F7E-4674-3696-DB90-F38E93EE2ECF}"/>
              </a:ext>
            </a:extLst>
          </p:cNvPr>
          <p:cNvSpPr txBox="1"/>
          <p:nvPr/>
        </p:nvSpPr>
        <p:spPr>
          <a:xfrm>
            <a:off x="547866" y="1682263"/>
            <a:ext cx="6781925" cy="4073103"/>
          </a:xfrm>
          <a:prstGeom prst="rect">
            <a:avLst/>
          </a:prstGeom>
          <a:noFill/>
        </p:spPr>
        <p:txBody>
          <a:bodyPr wrap="square">
            <a:spAutoFit/>
          </a:bodyPr>
          <a:lstStyle/>
          <a:p>
            <a:pPr marL="285750" indent="-285750" algn="just">
              <a:lnSpc>
                <a:spcPct val="107000"/>
              </a:lnSpc>
              <a:spcAft>
                <a:spcPts val="600"/>
              </a:spcAft>
              <a:buFont typeface="Arial" panose="020B0604020202020204" pitchFamily="34" charset="0"/>
              <a:buChar char="•"/>
            </a:pPr>
            <a:r>
              <a:rPr lang="en-GB" sz="2000" b="1" dirty="0">
                <a:solidFill>
                  <a:srgbClr val="415464"/>
                </a:solidFill>
                <a:latin typeface="Karla" pitchFamily="2" charset="0"/>
                <a:ea typeface="Lato" panose="020F0502020204030203" pitchFamily="34" charset="0"/>
                <a:cs typeface="Lato" panose="020F0502020204030203" pitchFamily="34" charset="0"/>
              </a:rPr>
              <a:t>Avoid direct and indirect contact at events</a:t>
            </a:r>
          </a:p>
          <a:p>
            <a:pPr marL="742950" lvl="1" indent="-285750" algn="just">
              <a:lnSpc>
                <a:spcPct val="107000"/>
              </a:lnSpc>
              <a:spcAft>
                <a:spcPts val="600"/>
              </a:spcAft>
              <a:buFont typeface="Arial" panose="020B0604020202020204" pitchFamily="34" charset="0"/>
              <a:buChar char="•"/>
            </a:pPr>
            <a:r>
              <a:rPr lang="en-GB" sz="2000" dirty="0">
                <a:solidFill>
                  <a:srgbClr val="415464"/>
                </a:solidFill>
                <a:latin typeface="Karla" pitchFamily="2" charset="0"/>
                <a:ea typeface="Lato" panose="020F0502020204030203" pitchFamily="34" charset="0"/>
                <a:cs typeface="Lato" panose="020F0502020204030203" pitchFamily="34" charset="0"/>
              </a:rPr>
              <a:t>DON’T permit nose to nose contact</a:t>
            </a:r>
          </a:p>
          <a:p>
            <a:pPr marL="742950" lvl="1" indent="-285750" algn="just">
              <a:lnSpc>
                <a:spcPct val="107000"/>
              </a:lnSpc>
              <a:spcAft>
                <a:spcPts val="600"/>
              </a:spcAft>
              <a:buFont typeface="Arial" panose="020B0604020202020204" pitchFamily="34" charset="0"/>
              <a:buChar char="•"/>
            </a:pPr>
            <a:r>
              <a:rPr lang="en-GB" sz="2000" dirty="0">
                <a:solidFill>
                  <a:srgbClr val="415464"/>
                </a:solidFill>
                <a:latin typeface="Karla" pitchFamily="2" charset="0"/>
                <a:ea typeface="Lato" panose="020F0502020204030203" pitchFamily="34" charset="0"/>
                <a:cs typeface="Lato" panose="020F0502020204030203" pitchFamily="34" charset="0"/>
              </a:rPr>
              <a:t>DON’T share drinking water, feed, tack, etc</a:t>
            </a:r>
          </a:p>
          <a:p>
            <a:pPr marL="742950" lvl="1" indent="-285750" algn="just">
              <a:lnSpc>
                <a:spcPct val="107000"/>
              </a:lnSpc>
              <a:spcAft>
                <a:spcPts val="600"/>
              </a:spcAft>
              <a:buFont typeface="Arial" panose="020B0604020202020204" pitchFamily="34" charset="0"/>
              <a:buChar char="•"/>
            </a:pPr>
            <a:r>
              <a:rPr lang="en-GB" sz="2000" dirty="0">
                <a:solidFill>
                  <a:srgbClr val="415464"/>
                </a:solidFill>
                <a:latin typeface="Karla" pitchFamily="2" charset="0"/>
                <a:ea typeface="Lato" panose="020F0502020204030203" pitchFamily="34" charset="0"/>
                <a:cs typeface="Lato" panose="020F0502020204030203" pitchFamily="34" charset="0"/>
              </a:rPr>
              <a:t>DON’T allow passers-by to touch horses</a:t>
            </a:r>
          </a:p>
          <a:p>
            <a:pPr marL="742950" lvl="1" indent="-285750" algn="just">
              <a:lnSpc>
                <a:spcPct val="107000"/>
              </a:lnSpc>
              <a:spcAft>
                <a:spcPts val="600"/>
              </a:spcAft>
              <a:buFont typeface="Arial" panose="020B0604020202020204" pitchFamily="34" charset="0"/>
              <a:buChar char="•"/>
            </a:pPr>
            <a:endParaRPr lang="en-GB" sz="800" b="1" dirty="0">
              <a:solidFill>
                <a:srgbClr val="415464"/>
              </a:solidFill>
              <a:latin typeface="Karla" pitchFamily="2" charset="0"/>
              <a:ea typeface="Lato" panose="020F0502020204030203" pitchFamily="34" charset="0"/>
              <a:cs typeface="Lato" panose="020F0502020204030203" pitchFamily="34" charset="0"/>
            </a:endParaRPr>
          </a:p>
          <a:p>
            <a:pPr marL="285750" indent="-285750" algn="just">
              <a:lnSpc>
                <a:spcPct val="107000"/>
              </a:lnSpc>
              <a:spcAft>
                <a:spcPts val="600"/>
              </a:spcAft>
              <a:buFont typeface="Arial" panose="020B0604020202020204" pitchFamily="34" charset="0"/>
              <a:buChar char="•"/>
            </a:pPr>
            <a:r>
              <a:rPr lang="en-GB" sz="2000" b="1" dirty="0">
                <a:solidFill>
                  <a:srgbClr val="415464"/>
                </a:solidFill>
                <a:latin typeface="Karla" pitchFamily="2" charset="0"/>
                <a:ea typeface="Lato" panose="020F0502020204030203" pitchFamily="34" charset="0"/>
                <a:cs typeface="Lato" panose="020F0502020204030203" pitchFamily="34" charset="0"/>
              </a:rPr>
              <a:t>Monitor horses closely on return from events</a:t>
            </a:r>
          </a:p>
          <a:p>
            <a:pPr marL="742950" lvl="1" indent="-285750" algn="just">
              <a:lnSpc>
                <a:spcPct val="107000"/>
              </a:lnSpc>
              <a:spcAft>
                <a:spcPts val="600"/>
              </a:spcAft>
              <a:buFont typeface="Arial" panose="020B0604020202020204" pitchFamily="34" charset="0"/>
              <a:buChar char="•"/>
            </a:pPr>
            <a:r>
              <a:rPr lang="en-GB" sz="2000" dirty="0">
                <a:solidFill>
                  <a:srgbClr val="415464"/>
                </a:solidFill>
                <a:latin typeface="Karla" pitchFamily="2" charset="0"/>
                <a:ea typeface="Lato" panose="020F0502020204030203" pitchFamily="34" charset="0"/>
                <a:cs typeface="Lato" panose="020F0502020204030203" pitchFamily="34" charset="0"/>
              </a:rPr>
              <a:t>DO take daily temperatures (≥38.5 </a:t>
            </a:r>
            <a:r>
              <a:rPr lang="en-GB" sz="2000" baseline="30000" dirty="0" err="1">
                <a:solidFill>
                  <a:srgbClr val="415464"/>
                </a:solidFill>
                <a:latin typeface="Karla" pitchFamily="2" charset="0"/>
                <a:ea typeface="Lato" panose="020F0502020204030203" pitchFamily="34" charset="0"/>
                <a:cs typeface="Lato" panose="020F0502020204030203" pitchFamily="34" charset="0"/>
              </a:rPr>
              <a:t>o</a:t>
            </a:r>
            <a:r>
              <a:rPr lang="en-GB" sz="2000" dirty="0" err="1">
                <a:solidFill>
                  <a:srgbClr val="415464"/>
                </a:solidFill>
                <a:latin typeface="Karla" pitchFamily="2" charset="0"/>
                <a:ea typeface="Lato" panose="020F0502020204030203" pitchFamily="34" charset="0"/>
                <a:cs typeface="Lato" panose="020F0502020204030203" pitchFamily="34" charset="0"/>
              </a:rPr>
              <a:t>C</a:t>
            </a:r>
            <a:r>
              <a:rPr lang="en-GB" sz="2000" dirty="0">
                <a:solidFill>
                  <a:srgbClr val="415464"/>
                </a:solidFill>
                <a:latin typeface="Karla" pitchFamily="2" charset="0"/>
                <a:ea typeface="Lato" panose="020F0502020204030203" pitchFamily="34" charset="0"/>
                <a:cs typeface="Lato" panose="020F0502020204030203" pitchFamily="34" charset="0"/>
              </a:rPr>
              <a:t> = danger)</a:t>
            </a:r>
          </a:p>
          <a:p>
            <a:pPr marL="742950" lvl="1" indent="-285750" algn="just">
              <a:lnSpc>
                <a:spcPct val="107000"/>
              </a:lnSpc>
              <a:spcAft>
                <a:spcPts val="600"/>
              </a:spcAft>
              <a:buFont typeface="Arial" panose="020B0604020202020204" pitchFamily="34" charset="0"/>
              <a:buChar char="•"/>
            </a:pPr>
            <a:r>
              <a:rPr lang="en-GB" sz="2000" dirty="0">
                <a:solidFill>
                  <a:srgbClr val="415464"/>
                </a:solidFill>
                <a:latin typeface="Karla" pitchFamily="2" charset="0"/>
                <a:ea typeface="Lato" panose="020F0502020204030203" pitchFamily="34" charset="0"/>
                <a:cs typeface="Lato" panose="020F0502020204030203" pitchFamily="34" charset="0"/>
              </a:rPr>
              <a:t>DO keep returning horses in a separate group(s)</a:t>
            </a:r>
          </a:p>
          <a:p>
            <a:pPr marL="742950" lvl="1" indent="-285750" algn="just">
              <a:lnSpc>
                <a:spcPct val="107000"/>
              </a:lnSpc>
              <a:spcAft>
                <a:spcPts val="600"/>
              </a:spcAft>
              <a:buFont typeface="Arial" panose="020B0604020202020204" pitchFamily="34" charset="0"/>
              <a:buChar char="•"/>
            </a:pPr>
            <a:r>
              <a:rPr lang="en-GB" sz="2000" dirty="0">
                <a:solidFill>
                  <a:srgbClr val="415464"/>
                </a:solidFill>
                <a:latin typeface="Karla" pitchFamily="2" charset="0"/>
                <a:ea typeface="Lato" panose="020F0502020204030203" pitchFamily="34" charset="0"/>
                <a:cs typeface="Lato" panose="020F0502020204030203" pitchFamily="34" charset="0"/>
              </a:rPr>
              <a:t>DO encourage hand washing and good biosecurity</a:t>
            </a:r>
          </a:p>
          <a:p>
            <a:pPr marL="742950" lvl="1" indent="-285750" algn="just">
              <a:lnSpc>
                <a:spcPct val="107000"/>
              </a:lnSpc>
              <a:spcAft>
                <a:spcPts val="600"/>
              </a:spcAft>
              <a:buFont typeface="Arial" panose="020B0604020202020204" pitchFamily="34" charset="0"/>
              <a:buChar char="•"/>
            </a:pPr>
            <a:endParaRPr lang="en-GB" sz="800" dirty="0">
              <a:solidFill>
                <a:srgbClr val="415464"/>
              </a:solidFill>
              <a:latin typeface="Karla" pitchFamily="2" charset="0"/>
              <a:ea typeface="Lato" panose="020F0502020204030203" pitchFamily="34" charset="0"/>
              <a:cs typeface="Lato" panose="020F0502020204030203" pitchFamily="34" charset="0"/>
            </a:endParaRPr>
          </a:p>
          <a:p>
            <a:pPr marL="285750" indent="-285750" algn="just">
              <a:lnSpc>
                <a:spcPct val="107000"/>
              </a:lnSpc>
              <a:spcAft>
                <a:spcPts val="600"/>
              </a:spcAft>
              <a:buFont typeface="Arial" panose="020B0604020202020204" pitchFamily="34" charset="0"/>
              <a:buChar char="•"/>
            </a:pPr>
            <a:r>
              <a:rPr lang="en-GB" sz="2000" b="1" dirty="0">
                <a:solidFill>
                  <a:srgbClr val="415464"/>
                </a:solidFill>
                <a:latin typeface="Karla" pitchFamily="2" charset="0"/>
                <a:ea typeface="Lato" panose="020F0502020204030203" pitchFamily="34" charset="0"/>
                <a:cs typeface="Lato" panose="020F0502020204030203" pitchFamily="34" charset="0"/>
              </a:rPr>
              <a:t>Reduce the risk by vaccination</a:t>
            </a: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pic>
        <p:nvPicPr>
          <p:cNvPr id="2" name="Picture 1">
            <a:extLst>
              <a:ext uri="{FF2B5EF4-FFF2-40B4-BE49-F238E27FC236}">
                <a16:creationId xmlns:a16="http://schemas.microsoft.com/office/drawing/2014/main" id="{1AAA0FC9-529C-3D32-E317-2B15928B1E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29791" y="4044243"/>
            <a:ext cx="4137952" cy="2374106"/>
          </a:xfrm>
          <a:prstGeom prst="rect">
            <a:avLst/>
          </a:prstGeom>
        </p:spPr>
      </p:pic>
      <p:pic>
        <p:nvPicPr>
          <p:cNvPr id="3" name="Picture 2">
            <a:extLst>
              <a:ext uri="{FF2B5EF4-FFF2-40B4-BE49-F238E27FC236}">
                <a16:creationId xmlns:a16="http://schemas.microsoft.com/office/drawing/2014/main" id="{BFAEBA83-F51D-6A6B-88B6-2562C5C4297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329792" y="1156614"/>
            <a:ext cx="4137951" cy="2762303"/>
          </a:xfrm>
          <a:prstGeom prst="rect">
            <a:avLst/>
          </a:prstGeom>
        </p:spPr>
      </p:pic>
      <p:sp>
        <p:nvSpPr>
          <p:cNvPr id="7" name="TextBox 6">
            <a:extLst>
              <a:ext uri="{FF2B5EF4-FFF2-40B4-BE49-F238E27FC236}">
                <a16:creationId xmlns:a16="http://schemas.microsoft.com/office/drawing/2014/main" id="{F25957F2-F7D3-0BA3-19C7-F8C9EA8C21EE}"/>
              </a:ext>
            </a:extLst>
          </p:cNvPr>
          <p:cNvSpPr txBox="1"/>
          <p:nvPr/>
        </p:nvSpPr>
        <p:spPr>
          <a:xfrm rot="16200000">
            <a:off x="9563715" y="4307873"/>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credits: Redwings Horse Sanctuary</a:t>
            </a:r>
          </a:p>
        </p:txBody>
      </p:sp>
    </p:spTree>
    <p:extLst>
      <p:ext uri="{BB962C8B-B14F-4D97-AF65-F5344CB8AC3E}">
        <p14:creationId xmlns:p14="http://schemas.microsoft.com/office/powerpoint/2010/main" val="1358190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61950" y="300038"/>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10" name="Content Placeholder 9" descr="A close up of an animal&#10;&#10;Description automatically generated">
            <a:extLst>
              <a:ext uri="{FF2B5EF4-FFF2-40B4-BE49-F238E27FC236}">
                <a16:creationId xmlns:a16="http://schemas.microsoft.com/office/drawing/2014/main" id="{AD17F3FB-B694-4312-B208-24C14F85475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733801" y="1479153"/>
            <a:ext cx="5197474" cy="3452054"/>
          </a:xfrm>
        </p:spPr>
      </p:pic>
      <p:sp>
        <p:nvSpPr>
          <p:cNvPr id="5" name="TextBox 4">
            <a:extLst>
              <a:ext uri="{FF2B5EF4-FFF2-40B4-BE49-F238E27FC236}">
                <a16:creationId xmlns:a16="http://schemas.microsoft.com/office/drawing/2014/main" id="{5B6C18E0-E3C6-492A-8D6C-C6C465919D10}"/>
              </a:ext>
            </a:extLst>
          </p:cNvPr>
          <p:cNvSpPr txBox="1"/>
          <p:nvPr/>
        </p:nvSpPr>
        <p:spPr>
          <a:xfrm>
            <a:off x="1778000" y="338137"/>
            <a:ext cx="9448800" cy="923330"/>
          </a:xfrm>
          <a:prstGeom prst="rect">
            <a:avLst/>
          </a:prstGeom>
          <a:noFill/>
        </p:spPr>
        <p:txBody>
          <a:bodyPr wrap="square" rtlCol="0">
            <a:spAutoFit/>
          </a:bodyPr>
          <a:lstStyle/>
          <a:p>
            <a:r>
              <a:rPr lang="en-GB" sz="5400" dirty="0">
                <a:latin typeface="Thick Goth" panose="02000506020000020004" pitchFamily="50" charset="0"/>
              </a:rPr>
              <a:t>Staying a step ahead of Strangles</a:t>
            </a:r>
          </a:p>
        </p:txBody>
      </p:sp>
      <p:pic>
        <p:nvPicPr>
          <p:cNvPr id="13" name="Picture 12" descr="A picture containing game&#10;&#10;Description automatically generated">
            <a:extLst>
              <a:ext uri="{FF2B5EF4-FFF2-40B4-BE49-F238E27FC236}">
                <a16:creationId xmlns:a16="http://schemas.microsoft.com/office/drawing/2014/main" id="{6B31B352-B7B2-4F89-9EF1-A9ECAF6DBE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2" name="TextBox 1">
            <a:extLst>
              <a:ext uri="{FF2B5EF4-FFF2-40B4-BE49-F238E27FC236}">
                <a16:creationId xmlns:a16="http://schemas.microsoft.com/office/drawing/2014/main" id="{2F3BE58D-34BE-E4CE-1670-3052B1598444}"/>
              </a:ext>
            </a:extLst>
          </p:cNvPr>
          <p:cNvSpPr txBox="1"/>
          <p:nvPr/>
        </p:nvSpPr>
        <p:spPr>
          <a:xfrm rot="16200000">
            <a:off x="1552773" y="2773990"/>
            <a:ext cx="4085058" cy="276999"/>
          </a:xfrm>
          <a:prstGeom prst="rect">
            <a:avLst/>
          </a:prstGeom>
          <a:noFill/>
        </p:spPr>
        <p:txBody>
          <a:bodyPr wrap="square" rtlCol="0">
            <a:spAutoFit/>
          </a:bodyPr>
          <a:lstStyle/>
          <a:p>
            <a:r>
              <a:rPr lang="en-GB" sz="1200" dirty="0">
                <a:latin typeface="Karla" pitchFamily="2" charset="0"/>
              </a:rPr>
              <a:t>Photo credits: Redwings Horse Sanctuary</a:t>
            </a:r>
          </a:p>
        </p:txBody>
      </p:sp>
      <p:pic>
        <p:nvPicPr>
          <p:cNvPr id="8" name="Picture 7">
            <a:extLst>
              <a:ext uri="{FF2B5EF4-FFF2-40B4-BE49-F238E27FC236}">
                <a16:creationId xmlns:a16="http://schemas.microsoft.com/office/drawing/2014/main" id="{05C7F1F1-7CA0-5ED1-DDD4-BD8291BB7E3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500852" y="1303733"/>
            <a:ext cx="9448798" cy="4732208"/>
          </a:xfrm>
          <a:prstGeom prst="rect">
            <a:avLst/>
          </a:prstGeom>
        </p:spPr>
      </p:pic>
      <p:sp>
        <p:nvSpPr>
          <p:cNvPr id="3" name="TextBox 2">
            <a:extLst>
              <a:ext uri="{FF2B5EF4-FFF2-40B4-BE49-F238E27FC236}">
                <a16:creationId xmlns:a16="http://schemas.microsoft.com/office/drawing/2014/main" id="{0FD0AF47-3DD8-0F63-71AC-61FB936D0317}"/>
              </a:ext>
            </a:extLst>
          </p:cNvPr>
          <p:cNvSpPr txBox="1"/>
          <p:nvPr/>
        </p:nvSpPr>
        <p:spPr>
          <a:xfrm>
            <a:off x="8003494" y="6072861"/>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credits: Redwings Horse Sanctuary</a:t>
            </a:r>
          </a:p>
        </p:txBody>
      </p:sp>
    </p:spTree>
    <p:extLst>
      <p:ext uri="{BB962C8B-B14F-4D97-AF65-F5344CB8AC3E}">
        <p14:creationId xmlns:p14="http://schemas.microsoft.com/office/powerpoint/2010/main" val="1348296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A1271BB0-B1B5-4436-9299-2BA179C0DAF7}"/>
              </a:ext>
            </a:extLst>
          </p:cNvPr>
          <p:cNvSpPr txBox="1">
            <a:spLocks/>
          </p:cNvSpPr>
          <p:nvPr/>
        </p:nvSpPr>
        <p:spPr>
          <a:xfrm>
            <a:off x="1402888" y="425534"/>
            <a:ext cx="10129122"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rPr>
              <a:t>Does an outbreak change our behaviour?</a:t>
            </a:r>
          </a:p>
        </p:txBody>
      </p:sp>
      <p:sp>
        <p:nvSpPr>
          <p:cNvPr id="3" name="Content Placeholder 2">
            <a:extLst>
              <a:ext uri="{FF2B5EF4-FFF2-40B4-BE49-F238E27FC236}">
                <a16:creationId xmlns:a16="http://schemas.microsoft.com/office/drawing/2014/main" id="{B91A6913-23E2-8B60-C257-A420DE092285}"/>
              </a:ext>
            </a:extLst>
          </p:cNvPr>
          <p:cNvSpPr>
            <a:spLocks noGrp="1"/>
          </p:cNvSpPr>
          <p:nvPr>
            <p:ph idx="1"/>
          </p:nvPr>
        </p:nvSpPr>
        <p:spPr>
          <a:xfrm>
            <a:off x="659990" y="1873449"/>
            <a:ext cx="4813710" cy="3400750"/>
          </a:xfrm>
        </p:spPr>
        <p:txBody>
          <a:bodyPr>
            <a:normAutofit/>
          </a:bodyPr>
          <a:lstStyle/>
          <a:p>
            <a:pPr marL="0" indent="0">
              <a:lnSpc>
                <a:spcPct val="150000"/>
              </a:lnSpc>
              <a:buNone/>
            </a:pPr>
            <a:r>
              <a:rPr lang="en-GB" b="1" dirty="0">
                <a:solidFill>
                  <a:srgbClr val="415464"/>
                </a:solidFill>
                <a:latin typeface="Karla" pitchFamily="2" charset="0"/>
              </a:rPr>
              <a:t>UK Horse owner survey:  </a:t>
            </a:r>
            <a:endParaRPr lang="en-GB" sz="4000" b="1" dirty="0">
              <a:solidFill>
                <a:srgbClr val="415464"/>
              </a:solidFill>
              <a:latin typeface="Karla" pitchFamily="2" charset="0"/>
            </a:endParaRPr>
          </a:p>
          <a:p>
            <a:pPr marL="0" indent="0">
              <a:lnSpc>
                <a:spcPct val="150000"/>
              </a:lnSpc>
              <a:buNone/>
            </a:pPr>
            <a:r>
              <a:rPr lang="en-GB" sz="2400" b="1" dirty="0">
                <a:solidFill>
                  <a:srgbClr val="415464"/>
                </a:solidFill>
                <a:latin typeface="Karla" pitchFamily="2" charset="0"/>
              </a:rPr>
              <a:t>After experiencing a Strangles outbreak there was a 52% increase in the use of personal biosecurity</a:t>
            </a:r>
          </a:p>
          <a:p>
            <a:pPr>
              <a:lnSpc>
                <a:spcPct val="150000"/>
              </a:lnSpc>
            </a:pPr>
            <a:endParaRPr lang="en-GB" sz="2400" dirty="0">
              <a:solidFill>
                <a:srgbClr val="415464"/>
              </a:solidFill>
              <a:latin typeface="Karla" pitchFamily="2" charset="0"/>
            </a:endParaRPr>
          </a:p>
        </p:txBody>
      </p:sp>
      <p:pic>
        <p:nvPicPr>
          <p:cNvPr id="9" name="Picture 8" descr="Logo, company name&#10;&#10;Description automatically generated">
            <a:extLst>
              <a:ext uri="{FF2B5EF4-FFF2-40B4-BE49-F238E27FC236}">
                <a16:creationId xmlns:a16="http://schemas.microsoft.com/office/drawing/2014/main" id="{1552E857-18D2-361C-2585-5344725912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36529" y="5727924"/>
            <a:ext cx="1383996" cy="768887"/>
          </a:xfrm>
          <a:prstGeom prst="rect">
            <a:avLst/>
          </a:prstGeom>
        </p:spPr>
      </p:pic>
      <p:pic>
        <p:nvPicPr>
          <p:cNvPr id="10" name="Picture 9" descr="Text&#10;&#10;Description automatically generated">
            <a:extLst>
              <a:ext uri="{FF2B5EF4-FFF2-40B4-BE49-F238E27FC236}">
                <a16:creationId xmlns:a16="http://schemas.microsoft.com/office/drawing/2014/main" id="{89FE262E-3DBF-6BD6-4C17-257C25E0C3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082" y="5815952"/>
            <a:ext cx="1084757" cy="622872"/>
          </a:xfrm>
          <a:prstGeom prst="rect">
            <a:avLst/>
          </a:prstGeom>
        </p:spPr>
      </p:pic>
      <p:grpSp>
        <p:nvGrpSpPr>
          <p:cNvPr id="16" name="Group 15">
            <a:extLst>
              <a:ext uri="{FF2B5EF4-FFF2-40B4-BE49-F238E27FC236}">
                <a16:creationId xmlns:a16="http://schemas.microsoft.com/office/drawing/2014/main" id="{2BCF47EA-E68E-D6E4-F1AE-A1E82F8F0186}"/>
              </a:ext>
            </a:extLst>
          </p:cNvPr>
          <p:cNvGrpSpPr/>
          <p:nvPr/>
        </p:nvGrpSpPr>
        <p:grpSpPr>
          <a:xfrm>
            <a:off x="5725808" y="1863966"/>
            <a:ext cx="5806202" cy="3658117"/>
            <a:chOff x="5461976" y="1639921"/>
            <a:chExt cx="6067549" cy="3801954"/>
          </a:xfrm>
        </p:grpSpPr>
        <p:pic>
          <p:nvPicPr>
            <p:cNvPr id="7" name="Picture 6">
              <a:extLst>
                <a:ext uri="{FF2B5EF4-FFF2-40B4-BE49-F238E27FC236}">
                  <a16:creationId xmlns:a16="http://schemas.microsoft.com/office/drawing/2014/main" id="{148CB901-B238-B493-0E9A-964F8950246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5893"/>
            <a:stretch/>
          </p:blipFill>
          <p:spPr>
            <a:xfrm>
              <a:off x="5461976" y="1639921"/>
              <a:ext cx="6067549" cy="3801954"/>
            </a:xfrm>
            <a:prstGeom prst="rect">
              <a:avLst/>
            </a:prstGeom>
          </p:spPr>
        </p:pic>
        <p:sp>
          <p:nvSpPr>
            <p:cNvPr id="11" name="TextBox 10">
              <a:extLst>
                <a:ext uri="{FF2B5EF4-FFF2-40B4-BE49-F238E27FC236}">
                  <a16:creationId xmlns:a16="http://schemas.microsoft.com/office/drawing/2014/main" id="{BD956B4B-9E2E-0AE1-F867-BCD3AEE70953}"/>
                </a:ext>
              </a:extLst>
            </p:cNvPr>
            <p:cNvSpPr txBox="1"/>
            <p:nvPr/>
          </p:nvSpPr>
          <p:spPr>
            <a:xfrm>
              <a:off x="7127631" y="4067907"/>
              <a:ext cx="568489" cy="461665"/>
            </a:xfrm>
            <a:prstGeom prst="rect">
              <a:avLst/>
            </a:prstGeom>
            <a:noFill/>
          </p:spPr>
          <p:txBody>
            <a:bodyPr wrap="none" rtlCol="0">
              <a:spAutoFit/>
            </a:bodyPr>
            <a:lstStyle/>
            <a:p>
              <a:r>
                <a:rPr lang="en-GB" sz="2400" dirty="0">
                  <a:solidFill>
                    <a:srgbClr val="141E29"/>
                  </a:solidFill>
                  <a:latin typeface="Thick Goth" panose="02000506020000020004" pitchFamily="50" charset="0"/>
                </a:rPr>
                <a:t>Yes</a:t>
              </a:r>
            </a:p>
          </p:txBody>
        </p:sp>
        <p:sp>
          <p:nvSpPr>
            <p:cNvPr id="12" name="TextBox 11">
              <a:extLst>
                <a:ext uri="{FF2B5EF4-FFF2-40B4-BE49-F238E27FC236}">
                  <a16:creationId xmlns:a16="http://schemas.microsoft.com/office/drawing/2014/main" id="{B73AD980-337B-3ADB-5FC2-F8FE22961F92}"/>
                </a:ext>
              </a:extLst>
            </p:cNvPr>
            <p:cNvSpPr txBox="1"/>
            <p:nvPr/>
          </p:nvSpPr>
          <p:spPr>
            <a:xfrm>
              <a:off x="9691421" y="3310065"/>
              <a:ext cx="568489" cy="461665"/>
            </a:xfrm>
            <a:prstGeom prst="rect">
              <a:avLst/>
            </a:prstGeom>
            <a:noFill/>
          </p:spPr>
          <p:txBody>
            <a:bodyPr wrap="none" rtlCol="0">
              <a:spAutoFit/>
            </a:bodyPr>
            <a:lstStyle/>
            <a:p>
              <a:r>
                <a:rPr lang="en-GB" sz="2400" dirty="0">
                  <a:solidFill>
                    <a:srgbClr val="141E29"/>
                  </a:solidFill>
                  <a:latin typeface="Thick Goth" panose="02000506020000020004" pitchFamily="50" charset="0"/>
                </a:rPr>
                <a:t>Yes</a:t>
              </a:r>
            </a:p>
          </p:txBody>
        </p:sp>
        <p:sp>
          <p:nvSpPr>
            <p:cNvPr id="13" name="TextBox 12">
              <a:extLst>
                <a:ext uri="{FF2B5EF4-FFF2-40B4-BE49-F238E27FC236}">
                  <a16:creationId xmlns:a16="http://schemas.microsoft.com/office/drawing/2014/main" id="{535F0809-C955-32F2-37A0-D7FAB364A6E6}"/>
                </a:ext>
              </a:extLst>
            </p:cNvPr>
            <p:cNvSpPr txBox="1"/>
            <p:nvPr/>
          </p:nvSpPr>
          <p:spPr>
            <a:xfrm>
              <a:off x="7176875" y="2524983"/>
              <a:ext cx="470000" cy="461665"/>
            </a:xfrm>
            <a:prstGeom prst="rect">
              <a:avLst/>
            </a:prstGeom>
            <a:noFill/>
          </p:spPr>
          <p:txBody>
            <a:bodyPr wrap="none" rtlCol="0">
              <a:spAutoFit/>
            </a:bodyPr>
            <a:lstStyle/>
            <a:p>
              <a:r>
                <a:rPr lang="en-GB" sz="2400" dirty="0">
                  <a:solidFill>
                    <a:schemeClr val="bg1"/>
                  </a:solidFill>
                  <a:latin typeface="Thick Goth" panose="02000506020000020004" pitchFamily="50" charset="0"/>
                </a:rPr>
                <a:t>No</a:t>
              </a:r>
            </a:p>
          </p:txBody>
        </p:sp>
        <p:sp>
          <p:nvSpPr>
            <p:cNvPr id="14" name="TextBox 13">
              <a:extLst>
                <a:ext uri="{FF2B5EF4-FFF2-40B4-BE49-F238E27FC236}">
                  <a16:creationId xmlns:a16="http://schemas.microsoft.com/office/drawing/2014/main" id="{BD22DB08-80EB-1553-A82F-1C3836159077}"/>
                </a:ext>
              </a:extLst>
            </p:cNvPr>
            <p:cNvSpPr txBox="1"/>
            <p:nvPr/>
          </p:nvSpPr>
          <p:spPr>
            <a:xfrm>
              <a:off x="9775932" y="1920995"/>
              <a:ext cx="399468" cy="369332"/>
            </a:xfrm>
            <a:prstGeom prst="rect">
              <a:avLst/>
            </a:prstGeom>
            <a:noFill/>
          </p:spPr>
          <p:txBody>
            <a:bodyPr wrap="none" rtlCol="0">
              <a:spAutoFit/>
            </a:bodyPr>
            <a:lstStyle/>
            <a:p>
              <a:r>
                <a:rPr lang="en-GB" dirty="0">
                  <a:solidFill>
                    <a:schemeClr val="bg1"/>
                  </a:solidFill>
                  <a:latin typeface="Thick Goth" panose="02000506020000020004" pitchFamily="50" charset="0"/>
                </a:rPr>
                <a:t>No</a:t>
              </a:r>
              <a:endParaRPr lang="en-GB" sz="2400" dirty="0">
                <a:solidFill>
                  <a:schemeClr val="bg1"/>
                </a:solidFill>
                <a:latin typeface="Thick Goth" panose="02000506020000020004" pitchFamily="50" charset="0"/>
              </a:endParaRPr>
            </a:p>
          </p:txBody>
        </p:sp>
        <p:sp>
          <p:nvSpPr>
            <p:cNvPr id="15" name="Rectangle 14">
              <a:extLst>
                <a:ext uri="{FF2B5EF4-FFF2-40B4-BE49-F238E27FC236}">
                  <a16:creationId xmlns:a16="http://schemas.microsoft.com/office/drawing/2014/main" id="{0F65E5A1-6915-FDFE-F3D2-CA59CDDCBAD5}"/>
                </a:ext>
              </a:extLst>
            </p:cNvPr>
            <p:cNvSpPr/>
            <p:nvPr/>
          </p:nvSpPr>
          <p:spPr>
            <a:xfrm>
              <a:off x="5545015" y="4911969"/>
              <a:ext cx="550985" cy="398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C734802D-82D1-08DD-3BE4-C80434899B49}"/>
              </a:ext>
            </a:extLst>
          </p:cNvPr>
          <p:cNvSpPr txBox="1"/>
          <p:nvPr/>
        </p:nvSpPr>
        <p:spPr>
          <a:xfrm>
            <a:off x="2837999" y="6030608"/>
            <a:ext cx="7398212" cy="369332"/>
          </a:xfrm>
          <a:prstGeom prst="rect">
            <a:avLst/>
          </a:prstGeom>
          <a:noFill/>
        </p:spPr>
        <p:txBody>
          <a:bodyPr wrap="square" rtlCol="0">
            <a:spAutoFit/>
          </a:bodyPr>
          <a:lstStyle/>
          <a:p>
            <a:r>
              <a:rPr lang="en-GB" dirty="0">
                <a:solidFill>
                  <a:srgbClr val="243646"/>
                </a:solidFill>
                <a:latin typeface="Thick Goth" panose="02000506020000020004" pitchFamily="50" charset="0"/>
              </a:rPr>
              <a:t>Research from the Royal Veterinary College funded by The Horse Trust</a:t>
            </a:r>
          </a:p>
        </p:txBody>
      </p:sp>
    </p:spTree>
    <p:extLst>
      <p:ext uri="{BB962C8B-B14F-4D97-AF65-F5344CB8AC3E}">
        <p14:creationId xmlns:p14="http://schemas.microsoft.com/office/powerpoint/2010/main" val="1739696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3B6F010B-B08D-4521-A335-5D34A8682B86}"/>
              </a:ext>
            </a:extLst>
          </p:cNvPr>
          <p:cNvSpPr txBox="1">
            <a:spLocks/>
          </p:cNvSpPr>
          <p:nvPr/>
        </p:nvSpPr>
        <p:spPr>
          <a:xfrm>
            <a:off x="2279737" y="496923"/>
            <a:ext cx="8655485"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rgbClr val="243646"/>
                </a:solidFill>
                <a:latin typeface="Thick Goth" panose="02000506020000020004" pitchFamily="50" charset="0"/>
              </a:rPr>
              <a:t>Why wait for an outbreak?</a:t>
            </a:r>
          </a:p>
        </p:txBody>
      </p:sp>
      <p:sp>
        <p:nvSpPr>
          <p:cNvPr id="7" name="Rectangle 6">
            <a:extLst>
              <a:ext uri="{FF2B5EF4-FFF2-40B4-BE49-F238E27FC236}">
                <a16:creationId xmlns:a16="http://schemas.microsoft.com/office/drawing/2014/main" id="{8909E9D4-9D7A-4682-B3A6-1647689FA75A}"/>
              </a:ext>
            </a:extLst>
          </p:cNvPr>
          <p:cNvSpPr/>
          <p:nvPr/>
        </p:nvSpPr>
        <p:spPr>
          <a:xfrm>
            <a:off x="512336" y="1616037"/>
            <a:ext cx="5907514" cy="4524315"/>
          </a:xfrm>
          <a:prstGeom prst="rect">
            <a:avLst/>
          </a:prstGeom>
        </p:spPr>
        <p:txBody>
          <a:bodyPr wrap="square">
            <a:spAutoFit/>
          </a:bodyPr>
          <a:lstStyle/>
          <a:p>
            <a:r>
              <a:rPr lang="en-GB" sz="2400" dirty="0">
                <a:solidFill>
                  <a:srgbClr val="415464"/>
                </a:solidFill>
                <a:latin typeface="Karla" pitchFamily="2" charset="0"/>
                <a:ea typeface="Lato" panose="020F0502020204030203" pitchFamily="34" charset="0"/>
                <a:cs typeface="Lato" panose="020F0502020204030203" pitchFamily="34" charset="0"/>
              </a:rPr>
              <a:t>“There is increased demand from horse owners for yards and their staff to have an active part in ensuring the health and welfare of their horses. It is encouraging to see so many yards insisting on isolation and screening for new arrivals, giving horse owners confidence that prevention or an outbreak will be managed well and openly communicated.” </a:t>
            </a:r>
            <a:endParaRPr lang="en-GB" sz="2400" dirty="0">
              <a:solidFill>
                <a:srgbClr val="415464"/>
              </a:solidFill>
              <a:latin typeface="Karla" pitchFamily="2" charset="0"/>
              <a:ea typeface="Calibri" panose="020F0502020204030204" pitchFamily="34" charset="0"/>
              <a:cs typeface="Times New Roman" panose="02020603050405020304" pitchFamily="18" charset="0"/>
            </a:endParaRPr>
          </a:p>
          <a:p>
            <a:pPr algn="r"/>
            <a:r>
              <a:rPr lang="en-GB" sz="2400" i="1" dirty="0">
                <a:solidFill>
                  <a:srgbClr val="243646"/>
                </a:solidFill>
                <a:latin typeface="Karla" pitchFamily="2" charset="0"/>
                <a:ea typeface="Calibri" panose="020F0502020204030204" pitchFamily="34" charset="0"/>
                <a:cs typeface="Times New Roman" panose="02020603050405020304" pitchFamily="18" charset="0"/>
              </a:rPr>
              <a:t>Cheryl Johns, </a:t>
            </a:r>
          </a:p>
          <a:p>
            <a:pPr algn="r"/>
            <a:r>
              <a:rPr lang="en-GB" sz="2400" i="1" dirty="0">
                <a:solidFill>
                  <a:srgbClr val="243646"/>
                </a:solidFill>
                <a:latin typeface="Karla" pitchFamily="2" charset="0"/>
                <a:ea typeface="Calibri" panose="020F0502020204030204" pitchFamily="34" charset="0"/>
                <a:cs typeface="Times New Roman" panose="02020603050405020304" pitchFamily="18" charset="0"/>
              </a:rPr>
              <a:t>Company Director, Livery List </a:t>
            </a:r>
            <a:endParaRPr lang="en-GB" sz="2400" i="1" dirty="0">
              <a:solidFill>
                <a:srgbClr val="243646"/>
              </a:solidFill>
              <a:latin typeface="Karla" pitchFamily="2" charset="0"/>
            </a:endParaRPr>
          </a:p>
        </p:txBody>
      </p:sp>
      <p:pic>
        <p:nvPicPr>
          <p:cNvPr id="8" name="Picture 7">
            <a:extLst>
              <a:ext uri="{FF2B5EF4-FFF2-40B4-BE49-F238E27FC236}">
                <a16:creationId xmlns:a16="http://schemas.microsoft.com/office/drawing/2014/main" id="{A6711746-11CC-456A-A515-8B11C3FA29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287" y="5537778"/>
            <a:ext cx="1657708" cy="804235"/>
          </a:xfrm>
          <a:prstGeom prst="rect">
            <a:avLst/>
          </a:prstGeom>
        </p:spPr>
      </p:pic>
      <p:pic>
        <p:nvPicPr>
          <p:cNvPr id="9" name="Content Placeholder 3">
            <a:extLst>
              <a:ext uri="{FF2B5EF4-FFF2-40B4-BE49-F238E27FC236}">
                <a16:creationId xmlns:a16="http://schemas.microsoft.com/office/drawing/2014/main" id="{A4C583D9-5A05-4A13-A480-05A9C4014B10}"/>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838262" y="1616037"/>
            <a:ext cx="4647000" cy="3093190"/>
          </a:xfrm>
          <a:prstGeom prst="rect">
            <a:avLst/>
          </a:prstGeom>
        </p:spPr>
      </p:pic>
      <p:sp>
        <p:nvSpPr>
          <p:cNvPr id="10" name="Rectangle 9">
            <a:extLst>
              <a:ext uri="{FF2B5EF4-FFF2-40B4-BE49-F238E27FC236}">
                <a16:creationId xmlns:a16="http://schemas.microsoft.com/office/drawing/2014/main" id="{19931C05-27E0-4448-9C45-88033EEBBE32}"/>
              </a:ext>
            </a:extLst>
          </p:cNvPr>
          <p:cNvSpPr/>
          <p:nvPr/>
        </p:nvSpPr>
        <p:spPr>
          <a:xfrm>
            <a:off x="6838263" y="4709227"/>
            <a:ext cx="4646999" cy="1631216"/>
          </a:xfrm>
          <a:prstGeom prst="rect">
            <a:avLst/>
          </a:prstGeom>
          <a:solidFill>
            <a:srgbClr val="243646"/>
          </a:solidFill>
          <a:ln>
            <a:solidFill>
              <a:srgbClr val="243646"/>
            </a:solidFill>
          </a:ln>
        </p:spPr>
        <p:txBody>
          <a:bodyPr wrap="square">
            <a:spAutoFit/>
          </a:bodyPr>
          <a:lstStyle/>
          <a:p>
            <a:r>
              <a:rPr lang="en-GB" sz="2000" dirty="0">
                <a:solidFill>
                  <a:schemeClr val="bg1"/>
                </a:solidFill>
                <a:latin typeface="Karla" pitchFamily="2" charset="0"/>
                <a:ea typeface="Lato" panose="020F0502020204030203" pitchFamily="34" charset="0"/>
                <a:cs typeface="Lato" panose="020F0502020204030203" pitchFamily="34" charset="0"/>
              </a:rPr>
              <a:t>“If I were to leave and look at other yards, one of the first questions I would ask would be what their Strangles quarantine procedure is” </a:t>
            </a:r>
          </a:p>
          <a:p>
            <a:pPr algn="r"/>
            <a:r>
              <a:rPr lang="en-GB" sz="2000" i="1" dirty="0">
                <a:solidFill>
                  <a:schemeClr val="bg1"/>
                </a:solidFill>
                <a:latin typeface="Karla" pitchFamily="2" charset="0"/>
                <a:ea typeface="Lato" panose="020F0502020204030203" pitchFamily="34" charset="0"/>
                <a:cs typeface="Lato" panose="020F0502020204030203" pitchFamily="34" charset="0"/>
              </a:rPr>
              <a:t>Jemima, Horse Owner, Exeter</a:t>
            </a:r>
          </a:p>
        </p:txBody>
      </p:sp>
      <p:sp>
        <p:nvSpPr>
          <p:cNvPr id="3" name="TextBox 2">
            <a:extLst>
              <a:ext uri="{FF2B5EF4-FFF2-40B4-BE49-F238E27FC236}">
                <a16:creationId xmlns:a16="http://schemas.microsoft.com/office/drawing/2014/main" id="{3DA93928-7B5A-4AAD-9922-EDCBFF582C9C}"/>
              </a:ext>
            </a:extLst>
          </p:cNvPr>
          <p:cNvSpPr txBox="1"/>
          <p:nvPr/>
        </p:nvSpPr>
        <p:spPr>
          <a:xfrm rot="16200000">
            <a:off x="9581233" y="4159414"/>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 Redwings Horse Sanctuary</a:t>
            </a:r>
          </a:p>
        </p:txBody>
      </p:sp>
    </p:spTree>
    <p:extLst>
      <p:ext uri="{BB962C8B-B14F-4D97-AF65-F5344CB8AC3E}">
        <p14:creationId xmlns:p14="http://schemas.microsoft.com/office/powerpoint/2010/main" val="1395753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19087"/>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404809CB-D04F-4A5A-89D6-0E898B4B1155}"/>
              </a:ext>
            </a:extLst>
          </p:cNvPr>
          <p:cNvSpPr txBox="1">
            <a:spLocks/>
          </p:cNvSpPr>
          <p:nvPr/>
        </p:nvSpPr>
        <p:spPr>
          <a:xfrm>
            <a:off x="1238250" y="595656"/>
            <a:ext cx="10582275"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243646"/>
                </a:solidFill>
                <a:latin typeface="Thick Goth" panose="02000506020000020004" pitchFamily="50" charset="0"/>
              </a:rPr>
              <a:t>Screening and quarantine is in demand!</a:t>
            </a:r>
          </a:p>
        </p:txBody>
      </p:sp>
      <p:pic>
        <p:nvPicPr>
          <p:cNvPr id="7" name="Content Placeholder 3">
            <a:extLst>
              <a:ext uri="{FF2B5EF4-FFF2-40B4-BE49-F238E27FC236}">
                <a16:creationId xmlns:a16="http://schemas.microsoft.com/office/drawing/2014/main" id="{27358741-90A6-4BFB-A3A1-D1572263E8CE}"/>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b="5944"/>
          <a:stretch/>
        </p:blipFill>
        <p:spPr>
          <a:xfrm>
            <a:off x="789476" y="2021970"/>
            <a:ext cx="3369727" cy="4132784"/>
          </a:xfrm>
          <a:prstGeom prst="rect">
            <a:avLst/>
          </a:prstGeom>
        </p:spPr>
      </p:pic>
      <p:pic>
        <p:nvPicPr>
          <p:cNvPr id="8" name="Picture 7">
            <a:extLst>
              <a:ext uri="{FF2B5EF4-FFF2-40B4-BE49-F238E27FC236}">
                <a16:creationId xmlns:a16="http://schemas.microsoft.com/office/drawing/2014/main" id="{15E8C5C9-A6C8-4D30-8068-D149AD7C721D}"/>
              </a:ext>
            </a:extLst>
          </p:cNvPr>
          <p:cNvPicPr>
            <a:picLocks noChangeAspect="1"/>
          </p:cNvPicPr>
          <p:nvPr/>
        </p:nvPicPr>
        <p:blipFill>
          <a:blip r:embed="rId5"/>
          <a:stretch>
            <a:fillRect/>
          </a:stretch>
        </p:blipFill>
        <p:spPr>
          <a:xfrm>
            <a:off x="4507524" y="2050878"/>
            <a:ext cx="3436545" cy="4155006"/>
          </a:xfrm>
          <a:prstGeom prst="rect">
            <a:avLst/>
          </a:prstGeom>
        </p:spPr>
      </p:pic>
      <p:sp>
        <p:nvSpPr>
          <p:cNvPr id="10" name="Rectangle 9">
            <a:extLst>
              <a:ext uri="{FF2B5EF4-FFF2-40B4-BE49-F238E27FC236}">
                <a16:creationId xmlns:a16="http://schemas.microsoft.com/office/drawing/2014/main" id="{A06F411F-BDF4-4155-BDF9-D38C3E4EFD65}"/>
              </a:ext>
            </a:extLst>
          </p:cNvPr>
          <p:cNvSpPr/>
          <p:nvPr/>
        </p:nvSpPr>
        <p:spPr>
          <a:xfrm>
            <a:off x="8292391" y="2050878"/>
            <a:ext cx="3110133" cy="4132784"/>
          </a:xfrm>
          <a:prstGeom prst="rect">
            <a:avLst/>
          </a:prstGeom>
          <a:solidFill>
            <a:srgbClr val="243646"/>
          </a:solidFill>
          <a:ln>
            <a:solidFill>
              <a:srgbClr val="243646"/>
            </a:solidFill>
          </a:ln>
        </p:spPr>
        <p:txBody>
          <a:bodyPr wrap="square">
            <a:spAutoFit/>
          </a:bodyPr>
          <a:lstStyle/>
          <a:p>
            <a:pPr algn="ctr"/>
            <a:r>
              <a:rPr lang="en-GB" sz="2400" b="1" dirty="0">
                <a:solidFill>
                  <a:schemeClr val="bg1"/>
                </a:solidFill>
                <a:latin typeface="Karla" pitchFamily="2" charset="0"/>
                <a:ea typeface="Lato" panose="020F0502020204030203" pitchFamily="34" charset="0"/>
                <a:cs typeface="Lato" panose="020F0502020204030203" pitchFamily="34" charset="0"/>
              </a:rPr>
              <a:t>Redwings Strangles survey found that:</a:t>
            </a:r>
          </a:p>
          <a:p>
            <a:pPr algn="ctr"/>
            <a:endParaRPr lang="en-GB" sz="2400" b="1" dirty="0">
              <a:solidFill>
                <a:schemeClr val="bg1"/>
              </a:solidFill>
              <a:latin typeface="Karla" pitchFamily="2" charset="0"/>
              <a:ea typeface="Lato" panose="020F0502020204030203" pitchFamily="34" charset="0"/>
              <a:cs typeface="Lato" panose="020F0502020204030203" pitchFamily="34" charset="0"/>
            </a:endParaRPr>
          </a:p>
          <a:p>
            <a:pPr algn="ctr"/>
            <a:r>
              <a:rPr lang="en-GB" sz="800" b="1" dirty="0">
                <a:solidFill>
                  <a:schemeClr val="bg1"/>
                </a:solidFill>
                <a:latin typeface="Karla" pitchFamily="2" charset="0"/>
                <a:ea typeface="Lato" panose="020F0502020204030203" pitchFamily="34" charset="0"/>
                <a:cs typeface="Lato" panose="020F0502020204030203" pitchFamily="34" charset="0"/>
              </a:rPr>
              <a:t> </a:t>
            </a:r>
            <a:endParaRPr lang="en-GB" sz="2400" b="1" dirty="0">
              <a:solidFill>
                <a:schemeClr val="bg1"/>
              </a:solidFill>
              <a:latin typeface="Karla" pitchFamily="2" charset="0"/>
              <a:ea typeface="Lato" panose="020F0502020204030203" pitchFamily="34" charset="0"/>
              <a:cs typeface="Lato" panose="020F0502020204030203" pitchFamily="34" charset="0"/>
            </a:endParaRPr>
          </a:p>
          <a:p>
            <a:pPr algn="ctr"/>
            <a:r>
              <a:rPr lang="en-GB" sz="2000" dirty="0">
                <a:solidFill>
                  <a:schemeClr val="bg1"/>
                </a:solidFill>
                <a:latin typeface="Karla" pitchFamily="2" charset="0"/>
                <a:ea typeface="Lato" panose="020F0502020204030203" pitchFamily="34" charset="0"/>
                <a:cs typeface="Lato" panose="020F0502020204030203" pitchFamily="34" charset="0"/>
              </a:rPr>
              <a:t>70% of owners are able to quarantine their horse if they want or need to</a:t>
            </a:r>
          </a:p>
          <a:p>
            <a:pPr algn="ctr"/>
            <a:r>
              <a:rPr lang="en-GB" sz="800" dirty="0">
                <a:solidFill>
                  <a:schemeClr val="bg1"/>
                </a:solidFill>
                <a:latin typeface="Karla" pitchFamily="2" charset="0"/>
                <a:ea typeface="Lato" panose="020F0502020204030203" pitchFamily="34" charset="0"/>
                <a:cs typeface="Lato" panose="020F0502020204030203" pitchFamily="34" charset="0"/>
              </a:rPr>
              <a:t> </a:t>
            </a:r>
            <a:endParaRPr lang="en-GB" sz="2400" dirty="0">
              <a:solidFill>
                <a:schemeClr val="bg1"/>
              </a:solidFill>
              <a:latin typeface="Karla" pitchFamily="2" charset="0"/>
              <a:ea typeface="Lato" panose="020F0502020204030203" pitchFamily="34" charset="0"/>
              <a:cs typeface="Lato" panose="020F0502020204030203" pitchFamily="34" charset="0"/>
            </a:endParaRPr>
          </a:p>
          <a:p>
            <a:pPr algn="ctr"/>
            <a:r>
              <a:rPr lang="en-GB" sz="800" dirty="0">
                <a:solidFill>
                  <a:schemeClr val="bg1"/>
                </a:solidFill>
                <a:latin typeface="Karla" pitchFamily="2" charset="0"/>
                <a:ea typeface="Lato" panose="020F0502020204030203" pitchFamily="34" charset="0"/>
                <a:cs typeface="Lato" panose="020F0502020204030203" pitchFamily="34" charset="0"/>
              </a:rPr>
              <a:t> </a:t>
            </a:r>
          </a:p>
          <a:p>
            <a:pPr algn="ctr"/>
            <a:r>
              <a:rPr lang="en-GB" sz="2000" dirty="0">
                <a:solidFill>
                  <a:schemeClr val="bg1"/>
                </a:solidFill>
                <a:latin typeface="Karla" pitchFamily="2" charset="0"/>
                <a:ea typeface="Lato" panose="020F0502020204030203" pitchFamily="34" charset="0"/>
                <a:cs typeface="Lato" panose="020F0502020204030203" pitchFamily="34" charset="0"/>
              </a:rPr>
              <a:t>Lack of knowledge and stigma were seen as greater barriers to Strangles prevention than cost</a:t>
            </a:r>
          </a:p>
          <a:p>
            <a:r>
              <a:rPr lang="en-GB" sz="600" dirty="0">
                <a:solidFill>
                  <a:schemeClr val="bg1"/>
                </a:solidFill>
                <a:latin typeface="Karla" pitchFamily="2" charset="0"/>
                <a:ea typeface="Lato" panose="020F0502020204030203" pitchFamily="34" charset="0"/>
                <a:cs typeface="Lato" panose="020F0502020204030203" pitchFamily="34" charset="0"/>
              </a:rPr>
              <a:t> </a:t>
            </a:r>
            <a:endParaRPr lang="en-GB" sz="1050" dirty="0">
              <a:solidFill>
                <a:schemeClr val="bg1"/>
              </a:solidFill>
              <a:latin typeface="Karla" pitchFamily="2"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47073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9DBE3FCD-5B6B-40D7-8AA0-3DDE4CEE419A}"/>
              </a:ext>
            </a:extLst>
          </p:cNvPr>
          <p:cNvSpPr txBox="1">
            <a:spLocks/>
          </p:cNvSpPr>
          <p:nvPr/>
        </p:nvSpPr>
        <p:spPr>
          <a:xfrm>
            <a:off x="2004164" y="323850"/>
            <a:ext cx="9482203"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243646"/>
                </a:solidFill>
                <a:latin typeface="Thick Goth" panose="02000506020000020004" pitchFamily="50" charset="0"/>
              </a:rPr>
              <a:t>Yards can stay a step ahead</a:t>
            </a:r>
          </a:p>
        </p:txBody>
      </p:sp>
      <p:pic>
        <p:nvPicPr>
          <p:cNvPr id="7" name="Content Placeholder 5">
            <a:extLst>
              <a:ext uri="{FF2B5EF4-FFF2-40B4-BE49-F238E27FC236}">
                <a16:creationId xmlns:a16="http://schemas.microsoft.com/office/drawing/2014/main" id="{CAA6A6ED-E74D-4444-ADFB-B830DF9520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538" y="1695857"/>
            <a:ext cx="3026932" cy="4547062"/>
          </a:xfrm>
          <a:prstGeom prst="rect">
            <a:avLst/>
          </a:prstGeom>
        </p:spPr>
      </p:pic>
      <p:sp>
        <p:nvSpPr>
          <p:cNvPr id="8" name="Content Placeholder 2">
            <a:extLst>
              <a:ext uri="{FF2B5EF4-FFF2-40B4-BE49-F238E27FC236}">
                <a16:creationId xmlns:a16="http://schemas.microsoft.com/office/drawing/2014/main" id="{1D48451B-C091-4D51-8D6F-39E90708EB87}"/>
              </a:ext>
            </a:extLst>
          </p:cNvPr>
          <p:cNvSpPr>
            <a:spLocks noGrp="1"/>
          </p:cNvSpPr>
          <p:nvPr>
            <p:ph idx="1"/>
          </p:nvPr>
        </p:nvSpPr>
        <p:spPr>
          <a:xfrm>
            <a:off x="3762470" y="1330368"/>
            <a:ext cx="8058055" cy="4547062"/>
          </a:xfrm>
        </p:spPr>
        <p:txBody>
          <a:bodyPr>
            <a:noAutofit/>
          </a:bodyPr>
          <a:lstStyle/>
          <a:p>
            <a:pPr marL="0" indent="0" algn="ctr">
              <a:buNone/>
            </a:pPr>
            <a:r>
              <a:rPr lang="en-GB" sz="2400" dirty="0">
                <a:solidFill>
                  <a:srgbClr val="415464"/>
                </a:solidFill>
                <a:latin typeface="Karla" pitchFamily="2" charset="0"/>
                <a:ea typeface="Lato" panose="020F0502020204030203" pitchFamily="34" charset="0"/>
                <a:cs typeface="Lato" panose="020F0502020204030203" pitchFamily="34" charset="0"/>
              </a:rPr>
              <a:t>“We are one of the biggest yards in the area, with 50 horses here at any one time, </a:t>
            </a:r>
            <a:r>
              <a:rPr lang="en-GB" sz="2400" b="1" dirty="0">
                <a:solidFill>
                  <a:srgbClr val="415464"/>
                </a:solidFill>
                <a:latin typeface="Karla" pitchFamily="2" charset="0"/>
                <a:ea typeface="Lato" panose="020F0502020204030203" pitchFamily="34" charset="0"/>
                <a:cs typeface="Lato" panose="020F0502020204030203" pitchFamily="34" charset="0"/>
              </a:rPr>
              <a:t>so the logistics of an outbreak would be dire,</a:t>
            </a:r>
            <a:r>
              <a:rPr lang="en-GB" sz="2400" dirty="0">
                <a:solidFill>
                  <a:srgbClr val="415464"/>
                </a:solidFill>
                <a:latin typeface="Karla" pitchFamily="2" charset="0"/>
                <a:ea typeface="Lato" panose="020F0502020204030203" pitchFamily="34" charset="0"/>
                <a:cs typeface="Lato" panose="020F0502020204030203" pitchFamily="34" charset="0"/>
              </a:rPr>
              <a:t> not to mention the huge veterinary costs involved, and the lockdown meaning no competitions, fun rides, hacking or clinics to aim for and enjoy.</a:t>
            </a:r>
          </a:p>
          <a:p>
            <a:pPr marL="0" indent="0" algn="ctr">
              <a:buNone/>
            </a:pPr>
            <a:r>
              <a:rPr lang="en-GB" sz="2400" dirty="0">
                <a:solidFill>
                  <a:srgbClr val="415464"/>
                </a:solidFill>
                <a:latin typeface="Karla" pitchFamily="2" charset="0"/>
                <a:ea typeface="Lato" panose="020F0502020204030203" pitchFamily="34" charset="0"/>
                <a:cs typeface="Lato" panose="020F0502020204030203" pitchFamily="34" charset="0"/>
              </a:rPr>
              <a:t>We introduced a </a:t>
            </a:r>
            <a:r>
              <a:rPr lang="en-GB" sz="2400" b="1" dirty="0">
                <a:solidFill>
                  <a:srgbClr val="415464"/>
                </a:solidFill>
                <a:latin typeface="Karla" pitchFamily="2" charset="0"/>
                <a:ea typeface="Lato" panose="020F0502020204030203" pitchFamily="34" charset="0"/>
                <a:cs typeface="Lato" panose="020F0502020204030203" pitchFamily="34" charset="0"/>
              </a:rPr>
              <a:t>quarantine and blood screening policy </a:t>
            </a:r>
            <a:r>
              <a:rPr lang="en-GB" sz="2400" dirty="0">
                <a:solidFill>
                  <a:srgbClr val="415464"/>
                </a:solidFill>
                <a:latin typeface="Karla" pitchFamily="2" charset="0"/>
                <a:ea typeface="Lato" panose="020F0502020204030203" pitchFamily="34" charset="0"/>
                <a:cs typeface="Lato" panose="020F0502020204030203" pitchFamily="34" charset="0"/>
              </a:rPr>
              <a:t>that we have now had in place for two and a half years</a:t>
            </a:r>
          </a:p>
          <a:p>
            <a:pPr marL="0" indent="0" algn="ctr">
              <a:buNone/>
            </a:pPr>
            <a:r>
              <a:rPr lang="en-GB" sz="2400" dirty="0">
                <a:solidFill>
                  <a:srgbClr val="415464"/>
                </a:solidFill>
                <a:latin typeface="Karla" pitchFamily="2" charset="0"/>
                <a:ea typeface="Lato" panose="020F0502020204030203" pitchFamily="34" charset="0"/>
                <a:cs typeface="Lato" panose="020F0502020204030203" pitchFamily="34" charset="0"/>
              </a:rPr>
              <a:t>We have not found this impacts at all on our business, other than in a positive way, as </a:t>
            </a:r>
            <a:r>
              <a:rPr lang="en-GB" sz="2400" b="1" dirty="0">
                <a:solidFill>
                  <a:srgbClr val="415464"/>
                </a:solidFill>
                <a:latin typeface="Karla" pitchFamily="2" charset="0"/>
                <a:ea typeface="Lato" panose="020F0502020204030203" pitchFamily="34" charset="0"/>
                <a:cs typeface="Lato" panose="020F0502020204030203" pitchFamily="34" charset="0"/>
              </a:rPr>
              <a:t>our liveries appreciate the efforts taken</a:t>
            </a:r>
            <a:r>
              <a:rPr lang="en-GB" sz="2400" dirty="0">
                <a:solidFill>
                  <a:srgbClr val="415464"/>
                </a:solidFill>
                <a:latin typeface="Karla" pitchFamily="2" charset="0"/>
                <a:ea typeface="Lato" panose="020F0502020204030203" pitchFamily="34" charset="0"/>
                <a:cs typeface="Lato" panose="020F0502020204030203" pitchFamily="34" charset="0"/>
              </a:rPr>
              <a:t> to help keep their horses safe from Strangles.”</a:t>
            </a:r>
          </a:p>
          <a:p>
            <a:pPr marL="0" indent="0" algn="ctr">
              <a:buNone/>
            </a:pPr>
            <a:r>
              <a:rPr lang="en-GB" sz="2400" i="1" dirty="0">
                <a:solidFill>
                  <a:srgbClr val="243646"/>
                </a:solidFill>
                <a:latin typeface="Karla" pitchFamily="2" charset="0"/>
                <a:ea typeface="Lato" panose="020F0502020204030203" pitchFamily="34" charset="0"/>
                <a:cs typeface="Lato" panose="020F0502020204030203" pitchFamily="34" charset="0"/>
              </a:rPr>
              <a:t>Sarah, Livery Yard Manager, Exeter </a:t>
            </a:r>
          </a:p>
          <a:p>
            <a:endParaRPr lang="en-GB" i="1" dirty="0"/>
          </a:p>
        </p:txBody>
      </p:sp>
      <p:sp>
        <p:nvSpPr>
          <p:cNvPr id="2" name="TextBox 1">
            <a:extLst>
              <a:ext uri="{FF2B5EF4-FFF2-40B4-BE49-F238E27FC236}">
                <a16:creationId xmlns:a16="http://schemas.microsoft.com/office/drawing/2014/main" id="{38506817-2A30-E67D-00BB-6EA8F1B0A5DC}"/>
              </a:ext>
            </a:extLst>
          </p:cNvPr>
          <p:cNvSpPr txBox="1"/>
          <p:nvPr/>
        </p:nvSpPr>
        <p:spPr>
          <a:xfrm>
            <a:off x="735538" y="6242046"/>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 Redwings Horse Sanctuary</a:t>
            </a:r>
          </a:p>
        </p:txBody>
      </p:sp>
    </p:spTree>
    <p:extLst>
      <p:ext uri="{BB962C8B-B14F-4D97-AF65-F5344CB8AC3E}">
        <p14:creationId xmlns:p14="http://schemas.microsoft.com/office/powerpoint/2010/main" val="1151890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sp>
        <p:nvSpPr>
          <p:cNvPr id="6" name="Title 1">
            <a:extLst>
              <a:ext uri="{FF2B5EF4-FFF2-40B4-BE49-F238E27FC236}">
                <a16:creationId xmlns:a16="http://schemas.microsoft.com/office/drawing/2014/main" id="{A1271BB0-B1B5-4436-9299-2BA179C0DAF7}"/>
              </a:ext>
            </a:extLst>
          </p:cNvPr>
          <p:cNvSpPr txBox="1">
            <a:spLocks/>
          </p:cNvSpPr>
          <p:nvPr/>
        </p:nvSpPr>
        <p:spPr>
          <a:xfrm>
            <a:off x="1025096" y="330838"/>
            <a:ext cx="10795429"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243646"/>
                </a:solidFill>
                <a:latin typeface="Thick Goth" panose="02000506020000020004" pitchFamily="50" charset="0"/>
              </a:rPr>
              <a:t>Tracking UK outbreaks</a:t>
            </a:r>
          </a:p>
        </p:txBody>
      </p:sp>
      <p:sp>
        <p:nvSpPr>
          <p:cNvPr id="7" name="TextBox 6">
            <a:extLst>
              <a:ext uri="{FF2B5EF4-FFF2-40B4-BE49-F238E27FC236}">
                <a16:creationId xmlns:a16="http://schemas.microsoft.com/office/drawing/2014/main" id="{275B05B4-C995-595A-F272-D0AA05B32B37}"/>
              </a:ext>
            </a:extLst>
          </p:cNvPr>
          <p:cNvSpPr txBox="1"/>
          <p:nvPr/>
        </p:nvSpPr>
        <p:spPr>
          <a:xfrm>
            <a:off x="7282677" y="1124868"/>
            <a:ext cx="3725291" cy="800219"/>
          </a:xfrm>
          <a:prstGeom prst="rect">
            <a:avLst/>
          </a:prstGeom>
          <a:noFill/>
        </p:spPr>
        <p:txBody>
          <a:bodyPr wrap="square" rtlCol="0">
            <a:spAutoFit/>
          </a:bodyPr>
          <a:lstStyle/>
          <a:p>
            <a:r>
              <a:rPr lang="en-GB" sz="2800" b="1" dirty="0">
                <a:solidFill>
                  <a:srgbClr val="243646"/>
                </a:solidFill>
                <a:latin typeface="Karla" pitchFamily="2" charset="0"/>
                <a:hlinkClick r:id="rId3">
                  <a:extLst>
                    <a:ext uri="{A12FA001-AC4F-418D-AE19-62706E023703}">
                      <ahyp:hlinkClr xmlns:ahyp="http://schemas.microsoft.com/office/drawing/2018/hyperlinkcolor" val="tx"/>
                    </a:ext>
                  </a:extLst>
                </a:hlinkClick>
              </a:rPr>
              <a:t>www.jdata.co.za/ses</a:t>
            </a:r>
            <a:endParaRPr lang="en-GB" sz="2800" b="1" dirty="0">
              <a:solidFill>
                <a:srgbClr val="243646"/>
              </a:solidFill>
              <a:latin typeface="Karla" pitchFamily="2" charset="0"/>
            </a:endParaRPr>
          </a:p>
          <a:p>
            <a:endParaRPr lang="en-GB" dirty="0"/>
          </a:p>
        </p:txBody>
      </p:sp>
      <p:pic>
        <p:nvPicPr>
          <p:cNvPr id="11" name="Picture 10">
            <a:extLst>
              <a:ext uri="{FF2B5EF4-FFF2-40B4-BE49-F238E27FC236}">
                <a16:creationId xmlns:a16="http://schemas.microsoft.com/office/drawing/2014/main" id="{8AFB7F0B-55C6-9C50-49A5-46C19F347B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76305" y="3736426"/>
            <a:ext cx="5908576" cy="2719116"/>
          </a:xfrm>
          <a:prstGeom prst="rect">
            <a:avLst/>
          </a:prstGeom>
        </p:spPr>
      </p:pic>
      <p:sp>
        <p:nvSpPr>
          <p:cNvPr id="16" name="TextBox 15">
            <a:extLst>
              <a:ext uri="{FF2B5EF4-FFF2-40B4-BE49-F238E27FC236}">
                <a16:creationId xmlns:a16="http://schemas.microsoft.com/office/drawing/2014/main" id="{54F48F7E-4674-3696-DB90-F38E93EE2ECF}"/>
              </a:ext>
            </a:extLst>
          </p:cNvPr>
          <p:cNvSpPr txBox="1"/>
          <p:nvPr/>
        </p:nvSpPr>
        <p:spPr>
          <a:xfrm>
            <a:off x="5775807" y="1726389"/>
            <a:ext cx="5709572" cy="2010037"/>
          </a:xfrm>
          <a:prstGeom prst="rect">
            <a:avLst/>
          </a:prstGeom>
          <a:noFill/>
        </p:spPr>
        <p:txBody>
          <a:bodyPr wrap="square">
            <a:spAutoFit/>
          </a:bodyPr>
          <a:lstStyle/>
          <a:p>
            <a:pPr marL="285750" indent="-285750">
              <a:lnSpc>
                <a:spcPct val="107000"/>
              </a:lnSpc>
              <a:spcAft>
                <a:spcPts val="600"/>
              </a:spcAft>
              <a:buFont typeface="Arial" panose="020B0604020202020204" pitchFamily="34" charset="0"/>
              <a:buChar char="•"/>
            </a:pPr>
            <a:r>
              <a:rPr lang="en-GB" dirty="0">
                <a:solidFill>
                  <a:srgbClr val="415464"/>
                </a:solidFill>
                <a:latin typeface="Karla" pitchFamily="2" charset="0"/>
                <a:ea typeface="Lato" panose="020F0502020204030203" pitchFamily="34" charset="0"/>
                <a:cs typeface="Lato" panose="020F0502020204030203" pitchFamily="34" charset="0"/>
              </a:rPr>
              <a:t>Up to date reports on laboratory confirmed Strangles diagnoses</a:t>
            </a:r>
          </a:p>
          <a:p>
            <a:pPr marL="285750" indent="-285750">
              <a:lnSpc>
                <a:spcPct val="107000"/>
              </a:lnSpc>
              <a:spcAft>
                <a:spcPts val="600"/>
              </a:spcAft>
              <a:buFont typeface="Arial" panose="020B0604020202020204" pitchFamily="34" charset="0"/>
              <a:buChar char="•"/>
            </a:pPr>
            <a:r>
              <a:rPr lang="en-GB" dirty="0">
                <a:solidFill>
                  <a:srgbClr val="415464"/>
                </a:solidFill>
                <a:latin typeface="Karla" pitchFamily="2" charset="0"/>
                <a:ea typeface="Lato" panose="020F0502020204030203" pitchFamily="34" charset="0"/>
                <a:cs typeface="Lato" panose="020F0502020204030203" pitchFamily="34" charset="0"/>
              </a:rPr>
              <a:t>Check the map before you travel to different regions </a:t>
            </a:r>
          </a:p>
          <a:p>
            <a:pPr marL="285750" indent="-285750">
              <a:lnSpc>
                <a:spcPct val="107000"/>
              </a:lnSpc>
              <a:spcAft>
                <a:spcPts val="600"/>
              </a:spcAft>
              <a:buFont typeface="Arial" panose="020B0604020202020204" pitchFamily="34" charset="0"/>
              <a:buChar char="•"/>
            </a:pPr>
            <a:r>
              <a:rPr lang="en-GB" dirty="0">
                <a:solidFill>
                  <a:srgbClr val="415464"/>
                </a:solidFill>
                <a:latin typeface="Karla" pitchFamily="2" charset="0"/>
                <a:ea typeface="Lato" panose="020F0502020204030203" pitchFamily="34" charset="0"/>
                <a:cs typeface="Lato" panose="020F0502020204030203" pitchFamily="34" charset="0"/>
              </a:rPr>
              <a:t>See what clinical signs are being most frequently reported</a:t>
            </a:r>
            <a:endParaRPr lang="en-GB" sz="1800" dirty="0">
              <a:solidFill>
                <a:srgbClr val="415464"/>
              </a:solidFill>
              <a:latin typeface="Karla" pitchFamily="2" charset="0"/>
              <a:ea typeface="Lato" panose="020F0502020204030203" pitchFamily="34" charset="0"/>
              <a:cs typeface="Lato" panose="020F0502020204030203" pitchFamily="34" charset="0"/>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grpSp>
        <p:nvGrpSpPr>
          <p:cNvPr id="2" name="Group 1">
            <a:extLst>
              <a:ext uri="{FF2B5EF4-FFF2-40B4-BE49-F238E27FC236}">
                <a16:creationId xmlns:a16="http://schemas.microsoft.com/office/drawing/2014/main" id="{283E3B3E-3679-EA6C-039F-FEE8967D0511}"/>
              </a:ext>
            </a:extLst>
          </p:cNvPr>
          <p:cNvGrpSpPr/>
          <p:nvPr/>
        </p:nvGrpSpPr>
        <p:grpSpPr>
          <a:xfrm>
            <a:off x="1119265" y="1384772"/>
            <a:ext cx="4212182" cy="4846549"/>
            <a:chOff x="6096000" y="995695"/>
            <a:chExt cx="5482275" cy="5760392"/>
          </a:xfrm>
        </p:grpSpPr>
        <p:pic>
          <p:nvPicPr>
            <p:cNvPr id="3" name="Picture 2" descr="Map&#10;&#10;Description automatically generated">
              <a:extLst>
                <a:ext uri="{FF2B5EF4-FFF2-40B4-BE49-F238E27FC236}">
                  <a16:creationId xmlns:a16="http://schemas.microsoft.com/office/drawing/2014/main" id="{6E49A458-F232-A584-A16A-36FF4B10C3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00" y="995695"/>
              <a:ext cx="5482275" cy="5760392"/>
            </a:xfrm>
            <a:prstGeom prst="rect">
              <a:avLst/>
            </a:prstGeom>
          </p:spPr>
        </p:pic>
        <p:sp>
          <p:nvSpPr>
            <p:cNvPr id="8" name="Rectangle 7">
              <a:extLst>
                <a:ext uri="{FF2B5EF4-FFF2-40B4-BE49-F238E27FC236}">
                  <a16:creationId xmlns:a16="http://schemas.microsoft.com/office/drawing/2014/main" id="{09DD853A-570A-990E-F65F-BFEAC9D13E56}"/>
                </a:ext>
              </a:extLst>
            </p:cNvPr>
            <p:cNvSpPr/>
            <p:nvPr/>
          </p:nvSpPr>
          <p:spPr>
            <a:xfrm>
              <a:off x="8585860" y="1163782"/>
              <a:ext cx="1033153" cy="203600"/>
            </a:xfrm>
            <a:prstGeom prst="rect">
              <a:avLst/>
            </a:prstGeom>
            <a:noFill/>
            <a:ln w="38100">
              <a:solidFill>
                <a:srgbClr val="25A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07803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32770016-BB7E-4D98-BCDB-47887F8A56C4}"/>
              </a:ext>
            </a:extLst>
          </p:cNvPr>
          <p:cNvSpPr txBox="1">
            <a:spLocks/>
          </p:cNvSpPr>
          <p:nvPr/>
        </p:nvSpPr>
        <p:spPr>
          <a:xfrm>
            <a:off x="1883051" y="323850"/>
            <a:ext cx="7548047"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243646"/>
                </a:solidFill>
                <a:latin typeface="Thick Goth" panose="02000506020000020004" pitchFamily="50" charset="0"/>
              </a:rPr>
              <a:t>Caution – no guarantees!</a:t>
            </a:r>
          </a:p>
        </p:txBody>
      </p:sp>
      <p:pic>
        <p:nvPicPr>
          <p:cNvPr id="7" name="Picture 6">
            <a:extLst>
              <a:ext uri="{FF2B5EF4-FFF2-40B4-BE49-F238E27FC236}">
                <a16:creationId xmlns:a16="http://schemas.microsoft.com/office/drawing/2014/main" id="{13B54794-412C-4800-88F1-7A6C4D43F2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3217" y="1230012"/>
            <a:ext cx="3500162" cy="5133696"/>
          </a:xfrm>
          <a:prstGeom prst="rect">
            <a:avLst/>
          </a:prstGeom>
        </p:spPr>
      </p:pic>
      <p:sp>
        <p:nvSpPr>
          <p:cNvPr id="8" name="Content Placeholder 2">
            <a:extLst>
              <a:ext uri="{FF2B5EF4-FFF2-40B4-BE49-F238E27FC236}">
                <a16:creationId xmlns:a16="http://schemas.microsoft.com/office/drawing/2014/main" id="{56C9F639-22DA-4847-9EE9-68016C2900B8}"/>
              </a:ext>
            </a:extLst>
          </p:cNvPr>
          <p:cNvSpPr>
            <a:spLocks noGrp="1"/>
          </p:cNvSpPr>
          <p:nvPr>
            <p:ph idx="1"/>
          </p:nvPr>
        </p:nvSpPr>
        <p:spPr>
          <a:xfrm>
            <a:off x="566068" y="1501818"/>
            <a:ext cx="7497149" cy="5032332"/>
          </a:xfrm>
        </p:spPr>
        <p:txBody>
          <a:bodyPr>
            <a:noAutofit/>
          </a:bodyPr>
          <a:lstStyle/>
          <a:p>
            <a:pPr marL="342900" lvl="1" indent="0">
              <a:buNone/>
            </a:pPr>
            <a:r>
              <a:rPr lang="en-GB" dirty="0">
                <a:solidFill>
                  <a:srgbClr val="415464"/>
                </a:solidFill>
                <a:latin typeface="Karla" pitchFamily="2" charset="0"/>
                <a:ea typeface="Lato" panose="020F0502020204030203" pitchFamily="34" charset="0"/>
                <a:cs typeface="Lato" panose="020F0502020204030203" pitchFamily="34" charset="0"/>
              </a:rPr>
              <a:t>No biosecurity system can be 100%</a:t>
            </a:r>
          </a:p>
          <a:p>
            <a:pPr marL="342900" lvl="1" indent="0">
              <a:buNone/>
            </a:pPr>
            <a:r>
              <a:rPr lang="en-GB" dirty="0">
                <a:solidFill>
                  <a:srgbClr val="415464"/>
                </a:solidFill>
                <a:latin typeface="Karla" pitchFamily="2" charset="0"/>
                <a:ea typeface="Lato" panose="020F0502020204030203" pitchFamily="34" charset="0"/>
                <a:cs typeface="Lato" panose="020F0502020204030203" pitchFamily="34" charset="0"/>
              </a:rPr>
              <a:t> – outbreaks can still happen</a:t>
            </a:r>
          </a:p>
          <a:p>
            <a:pPr marL="342900" lvl="1" indent="0">
              <a:buNone/>
            </a:pPr>
            <a:endParaRPr lang="en-GB" sz="1800" dirty="0">
              <a:solidFill>
                <a:srgbClr val="415464"/>
              </a:solidFill>
              <a:latin typeface="Karla" pitchFamily="2" charset="0"/>
              <a:ea typeface="Lato" panose="020F0502020204030203" pitchFamily="34" charset="0"/>
              <a:cs typeface="Lato" panose="020F0502020204030203" pitchFamily="34" charset="0"/>
            </a:endParaRPr>
          </a:p>
          <a:p>
            <a:pPr marL="342900" lvl="1" indent="0">
              <a:buNone/>
            </a:pPr>
            <a:r>
              <a:rPr lang="en-GB" b="1" dirty="0">
                <a:solidFill>
                  <a:srgbClr val="415464"/>
                </a:solidFill>
                <a:latin typeface="Karla" pitchFamily="2" charset="0"/>
                <a:ea typeface="Lato" panose="020F0502020204030203" pitchFamily="34" charset="0"/>
                <a:cs typeface="Lato" panose="020F0502020204030203" pitchFamily="34" charset="0"/>
              </a:rPr>
              <a:t>BUT</a:t>
            </a:r>
            <a:r>
              <a:rPr lang="en-GB" dirty="0">
                <a:solidFill>
                  <a:srgbClr val="415464"/>
                </a:solidFill>
                <a:latin typeface="Karla" pitchFamily="2" charset="0"/>
                <a:ea typeface="Lato" panose="020F0502020204030203" pitchFamily="34" charset="0"/>
                <a:cs typeface="Lato" panose="020F0502020204030203" pitchFamily="34" charset="0"/>
              </a:rPr>
              <a:t> routine biosecurity practices also support faster resolution of an outbreak:</a:t>
            </a:r>
          </a:p>
          <a:p>
            <a:pPr marL="342900" lvl="1" indent="0">
              <a:buNone/>
            </a:pPr>
            <a:endParaRPr lang="en-GB" sz="1000" dirty="0">
              <a:solidFill>
                <a:srgbClr val="415464"/>
              </a:solidFill>
              <a:latin typeface="Karla" pitchFamily="2" charset="0"/>
              <a:ea typeface="Lato" panose="020F0502020204030203" pitchFamily="34" charset="0"/>
              <a:cs typeface="Lato" panose="020F0502020204030203" pitchFamily="34" charset="0"/>
            </a:endParaRPr>
          </a:p>
          <a:p>
            <a:pPr lvl="1"/>
            <a:r>
              <a:rPr lang="en-GB" dirty="0">
                <a:solidFill>
                  <a:srgbClr val="415464"/>
                </a:solidFill>
                <a:latin typeface="Karla" pitchFamily="2" charset="0"/>
                <a:ea typeface="Lato" panose="020F0502020204030203" pitchFamily="34" charset="0"/>
                <a:cs typeface="Lato" panose="020F0502020204030203" pitchFamily="34" charset="0"/>
              </a:rPr>
              <a:t>More information on horses’ health history</a:t>
            </a:r>
          </a:p>
          <a:p>
            <a:pPr lvl="1"/>
            <a:r>
              <a:rPr lang="en-GB" dirty="0">
                <a:solidFill>
                  <a:srgbClr val="415464"/>
                </a:solidFill>
                <a:latin typeface="Karla" pitchFamily="2" charset="0"/>
                <a:ea typeface="Lato" panose="020F0502020204030203" pitchFamily="34" charset="0"/>
                <a:cs typeface="Lato" panose="020F0502020204030203" pitchFamily="34" charset="0"/>
              </a:rPr>
              <a:t>Confidence in lack of carriers on site</a:t>
            </a:r>
          </a:p>
          <a:p>
            <a:pPr lvl="1"/>
            <a:r>
              <a:rPr lang="en-GB" dirty="0">
                <a:solidFill>
                  <a:srgbClr val="415464"/>
                </a:solidFill>
                <a:latin typeface="Karla" pitchFamily="2" charset="0"/>
                <a:ea typeface="Lato" panose="020F0502020204030203" pitchFamily="34" charset="0"/>
                <a:cs typeface="Lato" panose="020F0502020204030203" pitchFamily="34" charset="0"/>
              </a:rPr>
              <a:t>Familiarity with setting up and using quarantine</a:t>
            </a:r>
          </a:p>
          <a:p>
            <a:pPr lvl="1"/>
            <a:r>
              <a:rPr lang="en-GB" dirty="0">
                <a:solidFill>
                  <a:srgbClr val="415464"/>
                </a:solidFill>
                <a:latin typeface="Karla" pitchFamily="2" charset="0"/>
                <a:ea typeface="Lato" panose="020F0502020204030203" pitchFamily="34" charset="0"/>
                <a:cs typeface="Lato" panose="020F0502020204030203" pitchFamily="34" charset="0"/>
              </a:rPr>
              <a:t>Knowledge of testing and monitoring for Strangles</a:t>
            </a:r>
          </a:p>
        </p:txBody>
      </p:sp>
      <p:sp>
        <p:nvSpPr>
          <p:cNvPr id="2" name="TextBox 1">
            <a:extLst>
              <a:ext uri="{FF2B5EF4-FFF2-40B4-BE49-F238E27FC236}">
                <a16:creationId xmlns:a16="http://schemas.microsoft.com/office/drawing/2014/main" id="{6FF11C0F-33E4-749D-5B03-1CD4C04C1838}"/>
              </a:ext>
            </a:extLst>
          </p:cNvPr>
          <p:cNvSpPr txBox="1"/>
          <p:nvPr/>
        </p:nvSpPr>
        <p:spPr>
          <a:xfrm rot="16200000">
            <a:off x="9639497" y="4267900"/>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 Redwings Horse Sanctuary</a:t>
            </a:r>
          </a:p>
        </p:txBody>
      </p:sp>
    </p:spTree>
    <p:extLst>
      <p:ext uri="{BB962C8B-B14F-4D97-AF65-F5344CB8AC3E}">
        <p14:creationId xmlns:p14="http://schemas.microsoft.com/office/powerpoint/2010/main" val="4282823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pic>
        <p:nvPicPr>
          <p:cNvPr id="6" name="redwings_strangles_1080p_FINAL">
            <a:hlinkClick r:id="" action="ppaction://media"/>
            <a:extLst>
              <a:ext uri="{FF2B5EF4-FFF2-40B4-BE49-F238E27FC236}">
                <a16:creationId xmlns:a16="http://schemas.microsoft.com/office/drawing/2014/main" id="{52236385-5418-4B90-8084-37C9F4DA1DB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84651" y="1230012"/>
            <a:ext cx="8543649" cy="4805694"/>
          </a:xfrm>
        </p:spPr>
      </p:pic>
      <p:sp>
        <p:nvSpPr>
          <p:cNvPr id="7" name="Title 1">
            <a:extLst>
              <a:ext uri="{FF2B5EF4-FFF2-40B4-BE49-F238E27FC236}">
                <a16:creationId xmlns:a16="http://schemas.microsoft.com/office/drawing/2014/main" id="{541D0143-EA23-42AF-8916-FE55825A00D2}"/>
              </a:ext>
            </a:extLst>
          </p:cNvPr>
          <p:cNvSpPr txBox="1">
            <a:spLocks/>
          </p:cNvSpPr>
          <p:nvPr/>
        </p:nvSpPr>
        <p:spPr>
          <a:xfrm>
            <a:off x="2218531" y="323850"/>
            <a:ext cx="7735887"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243646"/>
                </a:solidFill>
                <a:latin typeface="Thick Goth" panose="02000506020000020004" pitchFamily="50" charset="0"/>
              </a:rPr>
              <a:t>Strangles can happen to </a:t>
            </a:r>
            <a:r>
              <a:rPr lang="en-GB" u="sng" dirty="0">
                <a:solidFill>
                  <a:srgbClr val="243646"/>
                </a:solidFill>
                <a:latin typeface="Thick Goth" panose="02000506020000020004" pitchFamily="50" charset="0"/>
              </a:rPr>
              <a:t>anyone</a:t>
            </a:r>
          </a:p>
        </p:txBody>
      </p:sp>
    </p:spTree>
    <p:extLst>
      <p:ext uri="{BB962C8B-B14F-4D97-AF65-F5344CB8AC3E}">
        <p14:creationId xmlns:p14="http://schemas.microsoft.com/office/powerpoint/2010/main" val="319491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61950" y="319087"/>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43646"/>
              </a:solidFill>
              <a:effectLst/>
              <a:uLnTx/>
              <a:uFillTx/>
              <a:latin typeface="Calibri" panose="020F0502020204030204"/>
              <a:ea typeface="+mn-ea"/>
              <a:cs typeface="+mn-cs"/>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3B6F010B-B08D-4521-A335-5D34A8682B86}"/>
              </a:ext>
            </a:extLst>
          </p:cNvPr>
          <p:cNvSpPr txBox="1">
            <a:spLocks/>
          </p:cNvSpPr>
          <p:nvPr/>
        </p:nvSpPr>
        <p:spPr>
          <a:xfrm>
            <a:off x="1283826" y="375452"/>
            <a:ext cx="10763250"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243646"/>
                </a:solidFill>
                <a:effectLst/>
                <a:uLnTx/>
                <a:uFillTx/>
                <a:latin typeface="Thick Goth" panose="02000506020000020004" pitchFamily="50" charset="0"/>
                <a:ea typeface="+mj-ea"/>
                <a:cs typeface="+mj-cs"/>
              </a:rPr>
              <a:t>One simple step: check your horse’s temperature!</a:t>
            </a:r>
            <a:endParaRPr kumimoji="0" lang="en-GB" sz="4000" b="0" i="1" u="none" strike="noStrike" kern="1200" cap="none" spc="0" normalizeH="0" baseline="0" noProof="0" dirty="0">
              <a:ln>
                <a:noFill/>
              </a:ln>
              <a:solidFill>
                <a:srgbClr val="243646"/>
              </a:solidFill>
              <a:effectLst/>
              <a:uLnTx/>
              <a:uFillTx/>
              <a:latin typeface="Thick Goth" panose="02000506020000020004" pitchFamily="50" charset="0"/>
              <a:ea typeface="+mj-ea"/>
              <a:cs typeface="+mj-cs"/>
            </a:endParaRPr>
          </a:p>
        </p:txBody>
      </p:sp>
      <p:sp>
        <p:nvSpPr>
          <p:cNvPr id="13" name="Rectangle 12">
            <a:extLst>
              <a:ext uri="{FF2B5EF4-FFF2-40B4-BE49-F238E27FC236}">
                <a16:creationId xmlns:a16="http://schemas.microsoft.com/office/drawing/2014/main" id="{96C0ED5B-C123-425F-86CB-D37E3E20375A}"/>
              </a:ext>
            </a:extLst>
          </p:cNvPr>
          <p:cNvSpPr/>
          <p:nvPr/>
        </p:nvSpPr>
        <p:spPr>
          <a:xfrm>
            <a:off x="508966" y="1536535"/>
            <a:ext cx="7225334" cy="4572790"/>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The normal equine rectal temperature range </a:t>
            </a:r>
            <a:r>
              <a:rPr lang="en-GB" sz="2200" dirty="0">
                <a:solidFill>
                  <a:prstClr val="black"/>
                </a:solidFill>
                <a:latin typeface="Karla" pitchFamily="2" charset="0"/>
                <a:ea typeface="Calibri" panose="020F0502020204030204" pitchFamily="34" charset="0"/>
                <a:cs typeface="Times New Roman" panose="02020603050405020304" pitchFamily="18" charset="0"/>
              </a:rPr>
              <a:t>is between</a:t>
            </a:r>
            <a:r>
              <a:rPr kumimoji="0" lang="en-GB" sz="22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 </a:t>
            </a:r>
            <a:r>
              <a:rPr kumimoji="0" lang="en-GB" sz="2200" b="1" i="0" u="none" strike="noStrike" kern="1200" cap="none" spc="0" normalizeH="0" baseline="0" noProof="0" dirty="0">
                <a:ln>
                  <a:noFill/>
                </a:ln>
                <a:solidFill>
                  <a:srgbClr val="1A1A1A"/>
                </a:solidFill>
                <a:effectLst/>
                <a:uLnTx/>
                <a:uFillTx/>
                <a:latin typeface="Karla" pitchFamily="2" charset="0"/>
                <a:ea typeface="Calibri" panose="020F0502020204030204" pitchFamily="34" charset="0"/>
                <a:cs typeface="Times New Roman" panose="02020603050405020304" pitchFamily="18" charset="0"/>
              </a:rPr>
              <a:t>36.0 – 38.0°c</a:t>
            </a:r>
            <a:r>
              <a:rPr kumimoji="0" lang="en-GB" sz="2200" b="1"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(Hall et al. 2018)</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2200" dirty="0">
                <a:solidFill>
                  <a:prstClr val="black"/>
                </a:solidFill>
                <a:latin typeface="Karla" pitchFamily="2" charset="0"/>
                <a:ea typeface="Calibri" panose="020F0502020204030204" pitchFamily="34" charset="0"/>
                <a:cs typeface="Times New Roman" panose="02020603050405020304" pitchFamily="18" charset="0"/>
              </a:rPr>
              <a:t>A temperature of </a:t>
            </a:r>
            <a:r>
              <a:rPr kumimoji="0" lang="en-GB" sz="2200" b="1" i="0" u="none" strike="noStrike" kern="1200" cap="none" spc="0" normalizeH="0" baseline="0" noProof="0" dirty="0">
                <a:ln>
                  <a:noFill/>
                </a:ln>
                <a:solidFill>
                  <a:srgbClr val="1A1A1A"/>
                </a:solidFill>
                <a:effectLst/>
                <a:uLnTx/>
                <a:uFillTx/>
                <a:latin typeface="Karla" pitchFamily="2" charset="0"/>
                <a:ea typeface="Calibri" panose="020F0502020204030204" pitchFamily="34" charset="0"/>
                <a:cs typeface="Times New Roman" panose="02020603050405020304" pitchFamily="18" charset="0"/>
              </a:rPr>
              <a:t>38.5°c </a:t>
            </a:r>
            <a:r>
              <a:rPr kumimoji="0" lang="en-GB" sz="2200" i="0" u="none" strike="noStrike" kern="1200" cap="none" spc="0" normalizeH="0" baseline="0" noProof="0" dirty="0">
                <a:ln>
                  <a:noFill/>
                </a:ln>
                <a:solidFill>
                  <a:srgbClr val="1A1A1A"/>
                </a:solidFill>
                <a:effectLst/>
                <a:uLnTx/>
                <a:uFillTx/>
                <a:latin typeface="Karla" pitchFamily="2" charset="0"/>
                <a:ea typeface="Calibri" panose="020F0502020204030204" pitchFamily="34" charset="0"/>
                <a:cs typeface="Times New Roman" panose="02020603050405020304" pitchFamily="18" charset="0"/>
              </a:rPr>
              <a:t>or above is classed as </a:t>
            </a:r>
            <a:r>
              <a:rPr kumimoji="0" lang="en-GB" sz="2200" b="1" i="0" u="none" strike="noStrike" kern="1200" cap="none" spc="0" normalizeH="0" baseline="0" noProof="0" dirty="0">
                <a:ln>
                  <a:noFill/>
                </a:ln>
                <a:solidFill>
                  <a:srgbClr val="1A1A1A"/>
                </a:solidFill>
                <a:effectLst/>
                <a:uLnTx/>
                <a:uFillTx/>
                <a:latin typeface="Karla" pitchFamily="2" charset="0"/>
                <a:ea typeface="Calibri" panose="020F0502020204030204" pitchFamily="34" charset="0"/>
                <a:cs typeface="Times New Roman" panose="02020603050405020304" pitchFamily="18" charset="0"/>
              </a:rPr>
              <a:t>fever</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200" i="0" u="none" strike="noStrike" kern="1200" cap="none" spc="0" normalizeH="0" baseline="0" noProof="0" dirty="0">
                <a:ln>
                  <a:noFill/>
                </a:ln>
                <a:solidFill>
                  <a:srgbClr val="1A1A1A"/>
                </a:solidFill>
                <a:effectLst/>
                <a:uLnTx/>
                <a:uFillTx/>
                <a:latin typeface="Karla" pitchFamily="2" charset="0"/>
                <a:ea typeface="Calibri" panose="020F0502020204030204" pitchFamily="34" charset="0"/>
                <a:cs typeface="Times New Roman" panose="02020603050405020304" pitchFamily="18" charset="0"/>
              </a:rPr>
              <a:t>Most horses with Strangles develop fever 2-3 days before they become infectious </a:t>
            </a:r>
            <a:r>
              <a:rPr kumimoji="0" lang="en-GB" sz="2200" b="1" i="0" u="none" strike="noStrike" kern="1200" cap="none" spc="0" normalizeH="0" baseline="0" noProof="0" dirty="0">
                <a:ln>
                  <a:noFill/>
                </a:ln>
                <a:solidFill>
                  <a:srgbClr val="1A1A1A"/>
                </a:solidFill>
                <a:effectLst/>
                <a:uLnTx/>
                <a:uFillTx/>
                <a:latin typeface="Karla" pitchFamily="2" charset="0"/>
                <a:ea typeface="Calibri" panose="020F0502020204030204" pitchFamily="34" charset="0"/>
                <a:cs typeface="Times New Roman" panose="02020603050405020304" pitchFamily="18" charset="0"/>
              </a:rPr>
              <a:t>#HotBeforeSnot!</a:t>
            </a:r>
            <a:endParaRPr kumimoji="0" lang="en-GB" sz="2200" b="1"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200" b="1"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Learn</a:t>
            </a:r>
            <a:r>
              <a:rPr kumimoji="0" lang="en-GB" sz="2200" b="1" i="1"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how to take rectal temperatures – check out Piggy March’s video…</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20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Encourage</a:t>
            </a:r>
            <a:r>
              <a:rPr kumimoji="0" lang="en-GB" sz="22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 anyone </a:t>
            </a:r>
            <a:r>
              <a:rPr lang="en-GB" sz="2200" dirty="0">
                <a:solidFill>
                  <a:prstClr val="black"/>
                </a:solidFill>
                <a:latin typeface="Karla" pitchFamily="2" charset="0"/>
                <a:ea typeface="Calibri" panose="020F0502020204030204" pitchFamily="34" charset="0"/>
                <a:cs typeface="Times New Roman" panose="02020603050405020304" pitchFamily="18" charset="0"/>
              </a:rPr>
              <a:t>who keeps horses to </a:t>
            </a:r>
            <a:r>
              <a:rPr lang="en-GB" sz="2200" b="1" dirty="0">
                <a:solidFill>
                  <a:prstClr val="black"/>
                </a:solidFill>
                <a:latin typeface="Karla" pitchFamily="2" charset="0"/>
                <a:ea typeface="Calibri" panose="020F0502020204030204" pitchFamily="34" charset="0"/>
                <a:cs typeface="Times New Roman" panose="02020603050405020304" pitchFamily="18" charset="0"/>
              </a:rPr>
              <a:t>take </a:t>
            </a:r>
            <a:r>
              <a:rPr kumimoji="0" lang="en-GB" sz="2200" b="1"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temperatures routinely</a:t>
            </a:r>
            <a:r>
              <a:rPr lang="en-GB" sz="2200" dirty="0">
                <a:solidFill>
                  <a:prstClr val="black"/>
                </a:solidFill>
                <a:latin typeface="Karla" pitchFamily="2" charset="0"/>
                <a:ea typeface="Calibri" panose="020F0502020204030204" pitchFamily="34" charset="0"/>
                <a:cs typeface="Times New Roman" panose="02020603050405020304" pitchFamily="18" charset="0"/>
              </a:rPr>
              <a:t>.</a:t>
            </a:r>
            <a:r>
              <a:rPr kumimoji="0" lang="en-GB" sz="22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 Don’t wait for a sick horse!</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2200" dirty="0">
                <a:solidFill>
                  <a:prstClr val="black"/>
                </a:solidFill>
                <a:latin typeface="Karla" pitchFamily="2" charset="0"/>
                <a:ea typeface="Calibri" panose="020F0502020204030204" pitchFamily="34" charset="0"/>
                <a:cs typeface="Times New Roman" panose="02020603050405020304" pitchFamily="18" charset="0"/>
              </a:rPr>
              <a:t>Use the </a:t>
            </a:r>
            <a:r>
              <a:rPr lang="en-GB" sz="2200" b="1" dirty="0">
                <a:solidFill>
                  <a:prstClr val="black"/>
                </a:solidFill>
                <a:latin typeface="Karla" pitchFamily="2" charset="0"/>
                <a:ea typeface="Calibri" panose="020F0502020204030204" pitchFamily="34" charset="0"/>
                <a:cs typeface="Times New Roman" panose="02020603050405020304" pitchFamily="18" charset="0"/>
              </a:rPr>
              <a:t>Temp Check Challenge </a:t>
            </a:r>
            <a:r>
              <a:rPr lang="en-GB" sz="2200" dirty="0">
                <a:solidFill>
                  <a:prstClr val="black"/>
                </a:solidFill>
                <a:latin typeface="Karla" pitchFamily="2" charset="0"/>
                <a:ea typeface="Calibri" panose="020F0502020204030204" pitchFamily="34" charset="0"/>
                <a:cs typeface="Times New Roman" panose="02020603050405020304" pitchFamily="18" charset="0"/>
              </a:rPr>
              <a:t>to make a habit of checking in with your horse’s health</a:t>
            </a:r>
            <a:endParaRPr kumimoji="0" lang="en-GB" sz="22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7D565A0-E1C4-BBDE-39CD-4A6B4BF959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66877">
            <a:off x="9675429" y="1645307"/>
            <a:ext cx="1974047" cy="2801665"/>
          </a:xfrm>
          <a:prstGeom prst="rect">
            <a:avLst/>
          </a:prstGeom>
        </p:spPr>
      </p:pic>
      <p:pic>
        <p:nvPicPr>
          <p:cNvPr id="7" name="Picture 6">
            <a:extLst>
              <a:ext uri="{FF2B5EF4-FFF2-40B4-BE49-F238E27FC236}">
                <a16:creationId xmlns:a16="http://schemas.microsoft.com/office/drawing/2014/main" id="{8AFDEB88-2CBC-82D3-4B0A-C07D3307275E}"/>
              </a:ext>
            </a:extLst>
          </p:cNvPr>
          <p:cNvPicPr>
            <a:picLocks noChangeAspect="1"/>
          </p:cNvPicPr>
          <p:nvPr/>
        </p:nvPicPr>
        <p:blipFill>
          <a:blip r:embed="rId5"/>
          <a:stretch>
            <a:fillRect/>
          </a:stretch>
        </p:blipFill>
        <p:spPr>
          <a:xfrm>
            <a:off x="7512757" y="4050421"/>
            <a:ext cx="3964196" cy="2316062"/>
          </a:xfrm>
          <a:prstGeom prst="rect">
            <a:avLst/>
          </a:prstGeom>
        </p:spPr>
      </p:pic>
    </p:spTree>
    <p:extLst>
      <p:ext uri="{BB962C8B-B14F-4D97-AF65-F5344CB8AC3E}">
        <p14:creationId xmlns:p14="http://schemas.microsoft.com/office/powerpoint/2010/main" val="243391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61950" y="319086"/>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3B6F010B-B08D-4521-A335-5D34A8682B86}"/>
              </a:ext>
            </a:extLst>
          </p:cNvPr>
          <p:cNvSpPr txBox="1">
            <a:spLocks/>
          </p:cNvSpPr>
          <p:nvPr/>
        </p:nvSpPr>
        <p:spPr>
          <a:xfrm>
            <a:off x="4643809" y="348078"/>
            <a:ext cx="6869862"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srgbClr val="243646"/>
                </a:solidFill>
                <a:effectLst/>
                <a:uLnTx/>
                <a:uFillTx/>
                <a:latin typeface="Thick Goth" panose="02000506020000020004" pitchFamily="50" charset="0"/>
                <a:ea typeface="+mj-ea"/>
                <a:cs typeface="+mj-cs"/>
              </a:rPr>
              <a:t>The #TempCheckChallenge</a:t>
            </a:r>
          </a:p>
        </p:txBody>
      </p:sp>
      <p:pic>
        <p:nvPicPr>
          <p:cNvPr id="10" name="Picture 9" descr="Text&#10;&#10;Description automatically generated">
            <a:extLst>
              <a:ext uri="{FF2B5EF4-FFF2-40B4-BE49-F238E27FC236}">
                <a16:creationId xmlns:a16="http://schemas.microsoft.com/office/drawing/2014/main" id="{F53ABE47-8BE0-581D-1F89-6B9B404065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9482" y="4030383"/>
            <a:ext cx="4260306" cy="2130154"/>
          </a:xfrm>
          <a:prstGeom prst="rect">
            <a:avLst/>
          </a:prstGeom>
        </p:spPr>
      </p:pic>
      <p:pic>
        <p:nvPicPr>
          <p:cNvPr id="15" name="Picture 14" descr="Text&#10;&#10;Description automatically generated">
            <a:extLst>
              <a:ext uri="{FF2B5EF4-FFF2-40B4-BE49-F238E27FC236}">
                <a16:creationId xmlns:a16="http://schemas.microsoft.com/office/drawing/2014/main" id="{2873A179-E403-D8CA-56ED-798158324D2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325795">
            <a:off x="7808068" y="3924355"/>
            <a:ext cx="4045862" cy="2545411"/>
          </a:xfrm>
          <a:prstGeom prst="rect">
            <a:avLst/>
          </a:prstGeom>
        </p:spPr>
      </p:pic>
      <p:pic>
        <p:nvPicPr>
          <p:cNvPr id="2" name="Sreen record - 2101">
            <a:hlinkClick r:id="" action="ppaction://media"/>
            <a:extLst>
              <a:ext uri="{FF2B5EF4-FFF2-40B4-BE49-F238E27FC236}">
                <a16:creationId xmlns:a16="http://schemas.microsoft.com/office/drawing/2014/main" id="{E9F4BF7F-AB05-DC8C-E728-A9A11A9C421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83450" y="236314"/>
            <a:ext cx="2873415" cy="6385368"/>
          </a:xfrm>
          <a:prstGeom prst="rect">
            <a:avLst/>
          </a:prstGeom>
        </p:spPr>
      </p:pic>
      <p:sp>
        <p:nvSpPr>
          <p:cNvPr id="7" name="TextBox 6">
            <a:extLst>
              <a:ext uri="{FF2B5EF4-FFF2-40B4-BE49-F238E27FC236}">
                <a16:creationId xmlns:a16="http://schemas.microsoft.com/office/drawing/2014/main" id="{15DEB99E-B286-E22D-9AAC-F09B6B9B9136}"/>
              </a:ext>
            </a:extLst>
          </p:cNvPr>
          <p:cNvSpPr txBox="1"/>
          <p:nvPr/>
        </p:nvSpPr>
        <p:spPr>
          <a:xfrm>
            <a:off x="4392565" y="1295626"/>
            <a:ext cx="7372350" cy="3223896"/>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000" b="1" u="none" strike="noStrike" kern="1200" cap="none" spc="0" normalizeH="0" baseline="0" noProof="0" dirty="0">
                <a:ln>
                  <a:noFill/>
                </a:ln>
                <a:solidFill>
                  <a:srgbClr val="141E29"/>
                </a:solidFill>
                <a:effectLst/>
                <a:uLnTx/>
                <a:uFillTx/>
                <a:latin typeface="Karla" pitchFamily="2" charset="0"/>
                <a:ea typeface="Calibri" panose="020F0502020204030204" pitchFamily="34" charset="0"/>
                <a:cs typeface="Times New Roman" panose="02020603050405020304" pitchFamily="18" charset="0"/>
              </a:rPr>
              <a:t>Enter readings </a:t>
            </a:r>
            <a:r>
              <a:rPr kumimoji="0" lang="en-GB" sz="2000" b="0" i="0" u="none" strike="noStrike" kern="1200" cap="none" spc="0" normalizeH="0" baseline="0" noProof="0" dirty="0">
                <a:ln>
                  <a:noFill/>
                </a:ln>
                <a:solidFill>
                  <a:srgbClr val="141E29"/>
                </a:solidFill>
                <a:effectLst/>
                <a:uLnTx/>
                <a:uFillTx/>
                <a:latin typeface="Karla" pitchFamily="2" charset="0"/>
                <a:ea typeface="Calibri" panose="020F0502020204030204" pitchFamily="34" charset="0"/>
                <a:cs typeface="Times New Roman" panose="02020603050405020304" pitchFamily="18" charset="0"/>
              </a:rPr>
              <a:t>into the free online </a:t>
            </a:r>
            <a:r>
              <a:rPr kumimoji="0" lang="en-GB" sz="2000" b="1" u="none" strike="noStrike" kern="1200" cap="none" spc="0" normalizeH="0" baseline="0" noProof="0" dirty="0">
                <a:ln>
                  <a:noFill/>
                </a:ln>
                <a:solidFill>
                  <a:srgbClr val="141E29"/>
                </a:solidFill>
                <a:effectLst/>
                <a:uLnTx/>
                <a:uFillTx/>
                <a:latin typeface="Karla" pitchFamily="2" charset="0"/>
                <a:ea typeface="Calibri" panose="020F0502020204030204" pitchFamily="34" charset="0"/>
                <a:cs typeface="Times New Roman" panose="02020603050405020304" pitchFamily="18" charset="0"/>
              </a:rPr>
              <a:t>Temp Checker </a:t>
            </a:r>
            <a:r>
              <a:rPr kumimoji="0" lang="en-GB" sz="2000" u="none" strike="noStrike" kern="1200" cap="none" spc="0" normalizeH="0" baseline="0" noProof="0" dirty="0">
                <a:ln>
                  <a:noFill/>
                </a:ln>
                <a:solidFill>
                  <a:srgbClr val="141E29"/>
                </a:solidFill>
                <a:effectLst/>
                <a:uLnTx/>
                <a:uFillTx/>
                <a:latin typeface="Karla" pitchFamily="2" charset="0"/>
                <a:ea typeface="Calibri" panose="020F0502020204030204" pitchFamily="34" charset="0"/>
                <a:cs typeface="Times New Roman" panose="02020603050405020304" pitchFamily="18" charset="0"/>
              </a:rPr>
              <a:t>at</a:t>
            </a:r>
            <a:r>
              <a:rPr kumimoji="0" lang="en-GB" sz="2000" b="1"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hlinkClick r:id="rId9"/>
              </a:rPr>
              <a:t>www.redwings.org.uk/tempchecker</a:t>
            </a:r>
            <a:r>
              <a:rPr kumimoji="0" lang="en-GB" sz="20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2000" dirty="0">
                <a:solidFill>
                  <a:prstClr val="black"/>
                </a:solidFill>
                <a:latin typeface="Karla" pitchFamily="2" charset="0"/>
                <a:ea typeface="Calibri" panose="020F0502020204030204" pitchFamily="34" charset="0"/>
                <a:cs typeface="Times New Roman" panose="02020603050405020304" pitchFamily="18" charset="0"/>
              </a:rPr>
              <a:t>Your horse’s average will be automatically calculated!</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Everyone who enters at least three readings between 1</a:t>
            </a:r>
            <a:r>
              <a:rPr kumimoji="0" lang="en-GB" sz="2000" b="0" i="0" u="none" strike="noStrike" kern="1200" cap="none" spc="0" normalizeH="0" baseline="3000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st</a:t>
            </a:r>
            <a:r>
              <a:rPr lang="en-GB" sz="2000" dirty="0">
                <a:solidFill>
                  <a:prstClr val="black"/>
                </a:solidFill>
                <a:latin typeface="Karla" pitchFamily="2" charset="0"/>
                <a:ea typeface="Calibri" panose="020F0502020204030204" pitchFamily="34" charset="0"/>
                <a:cs typeface="Times New Roman" panose="02020603050405020304" pitchFamily="18" charset="0"/>
              </a:rPr>
              <a:t> and 13</a:t>
            </a:r>
            <a:r>
              <a:rPr lang="en-GB" sz="2000" baseline="30000" dirty="0">
                <a:solidFill>
                  <a:prstClr val="black"/>
                </a:solidFill>
                <a:latin typeface="Karla" pitchFamily="2" charset="0"/>
                <a:ea typeface="Calibri" panose="020F0502020204030204" pitchFamily="34" charset="0"/>
                <a:cs typeface="Times New Roman" panose="02020603050405020304" pitchFamily="18" charset="0"/>
              </a:rPr>
              <a:t>th</a:t>
            </a:r>
            <a:r>
              <a:rPr lang="en-GB" sz="2000" dirty="0">
                <a:solidFill>
                  <a:prstClr val="black"/>
                </a:solidFill>
                <a:latin typeface="Karla" pitchFamily="2" charset="0"/>
                <a:ea typeface="Calibri" panose="020F0502020204030204" pitchFamily="34" charset="0"/>
                <a:cs typeface="Times New Roman" panose="02020603050405020304" pitchFamily="18" charset="0"/>
              </a:rPr>
              <a:t> May 2023 will be entered into a prize draw…</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rPr>
              <a:t>T</a:t>
            </a:r>
            <a:r>
              <a:rPr lang="en-GB" sz="2000" dirty="0">
                <a:solidFill>
                  <a:prstClr val="black"/>
                </a:solidFill>
                <a:latin typeface="Karla" pitchFamily="2" charset="0"/>
                <a:ea typeface="Calibri" panose="020F0502020204030204" pitchFamily="34" charset="0"/>
                <a:cs typeface="Times New Roman" panose="02020603050405020304" pitchFamily="18" charset="0"/>
              </a:rPr>
              <a:t>he winner receives a guided tour of Piggy March’s yard!</a:t>
            </a:r>
            <a:endParaRPr kumimoji="0" lang="en-GB" sz="20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07000"/>
              </a:lnSpc>
              <a:spcBef>
                <a:spcPts val="0"/>
              </a:spcBef>
              <a:spcAft>
                <a:spcPts val="800"/>
              </a:spcAft>
              <a:buClrTx/>
              <a:buSzTx/>
              <a:tabLst/>
              <a:defRPr/>
            </a:pPr>
            <a:endParaRPr lang="en-GB" sz="2000" dirty="0">
              <a:solidFill>
                <a:prstClr val="black"/>
              </a:solidFill>
              <a:latin typeface="Karla" pitchFamily="2"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07000"/>
              </a:lnSpc>
              <a:spcBef>
                <a:spcPts val="0"/>
              </a:spcBef>
              <a:spcAft>
                <a:spcPts val="800"/>
              </a:spcAft>
              <a:buClrTx/>
              <a:buSzTx/>
              <a:tabLst/>
              <a:defRPr/>
            </a:pPr>
            <a:endParaRPr kumimoji="0" lang="en-GB" sz="2000" b="0" i="0" u="none" strike="noStrike" kern="1200" cap="none" spc="0" normalizeH="0" baseline="0" noProof="0" dirty="0">
              <a:ln>
                <a:noFill/>
              </a:ln>
              <a:solidFill>
                <a:prstClr val="black"/>
              </a:solidFill>
              <a:effectLst/>
              <a:uLnTx/>
              <a:uFillTx/>
              <a:latin typeface="Karl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751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4364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338C17-5DBE-4A68-8FE1-E4DE6E458440}"/>
              </a:ext>
            </a:extLst>
          </p:cNvPr>
          <p:cNvSpPr txBox="1">
            <a:spLocks/>
          </p:cNvSpPr>
          <p:nvPr/>
        </p:nvSpPr>
        <p:spPr>
          <a:xfrm>
            <a:off x="462816" y="99820"/>
            <a:ext cx="7803177"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FFC600"/>
                </a:solidFill>
                <a:latin typeface="Thick Goth" panose="02000506020000020004" pitchFamily="50" charset="0"/>
              </a:rPr>
              <a:t>Turn your knowledge into action!</a:t>
            </a:r>
          </a:p>
        </p:txBody>
      </p:sp>
      <p:pic>
        <p:nvPicPr>
          <p:cNvPr id="8" name="Picture 7">
            <a:extLst>
              <a:ext uri="{FF2B5EF4-FFF2-40B4-BE49-F238E27FC236}">
                <a16:creationId xmlns:a16="http://schemas.microsoft.com/office/drawing/2014/main" id="{32E2AF74-3CC4-435F-9E97-CC9EFEA61A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4984" y="3733487"/>
            <a:ext cx="3124200" cy="2831787"/>
          </a:xfrm>
          <a:prstGeom prst="rect">
            <a:avLst/>
          </a:prstGeom>
        </p:spPr>
      </p:pic>
      <p:sp>
        <p:nvSpPr>
          <p:cNvPr id="9" name="Content Placeholder 2">
            <a:extLst>
              <a:ext uri="{FF2B5EF4-FFF2-40B4-BE49-F238E27FC236}">
                <a16:creationId xmlns:a16="http://schemas.microsoft.com/office/drawing/2014/main" id="{77C62C6A-6F7E-4785-B0D3-FEBE72CE49B7}"/>
              </a:ext>
            </a:extLst>
          </p:cNvPr>
          <p:cNvSpPr>
            <a:spLocks noGrp="1"/>
          </p:cNvSpPr>
          <p:nvPr>
            <p:ph idx="1"/>
          </p:nvPr>
        </p:nvSpPr>
        <p:spPr>
          <a:xfrm>
            <a:off x="266504" y="901700"/>
            <a:ext cx="8410575" cy="5856480"/>
          </a:xfrm>
        </p:spPr>
        <p:txBody>
          <a:bodyPr>
            <a:noAutofit/>
          </a:bodyPr>
          <a:lstStyle/>
          <a:p>
            <a:pPr>
              <a:lnSpc>
                <a:spcPct val="150000"/>
              </a:lnSpc>
              <a:buFont typeface="Wingdings" panose="05000000000000000000" pitchFamily="2" charset="2"/>
              <a:buChar char="ü"/>
            </a:pPr>
            <a:r>
              <a:rPr lang="en-GB" sz="2000" dirty="0">
                <a:solidFill>
                  <a:srgbClr val="F5F5F5"/>
                </a:solidFill>
                <a:latin typeface="Karla" pitchFamily="2" charset="0"/>
                <a:ea typeface="Lato" panose="020F0502020204030203" pitchFamily="34" charset="0"/>
                <a:cs typeface="Lato" panose="020F0502020204030203" pitchFamily="34" charset="0"/>
              </a:rPr>
              <a:t>Don’t wait for an outbreak – be proactive!</a:t>
            </a:r>
          </a:p>
          <a:p>
            <a:pPr>
              <a:lnSpc>
                <a:spcPct val="150000"/>
              </a:lnSpc>
              <a:buFont typeface="Wingdings" panose="05000000000000000000" pitchFamily="2" charset="2"/>
              <a:buChar char="ü"/>
            </a:pPr>
            <a:r>
              <a:rPr lang="en-GB" sz="2000" dirty="0">
                <a:solidFill>
                  <a:srgbClr val="F5F5F5"/>
                </a:solidFill>
                <a:latin typeface="Karla" pitchFamily="2" charset="0"/>
                <a:ea typeface="Lato" panose="020F0502020204030203" pitchFamily="34" charset="0"/>
                <a:cs typeface="Lato" panose="020F0502020204030203" pitchFamily="34" charset="0"/>
              </a:rPr>
              <a:t>Take part in the Temp Check Challenge!</a:t>
            </a:r>
          </a:p>
          <a:p>
            <a:pPr>
              <a:lnSpc>
                <a:spcPct val="150000"/>
              </a:lnSpc>
              <a:buFont typeface="Wingdings" panose="05000000000000000000" pitchFamily="2" charset="2"/>
              <a:buChar char="ü"/>
            </a:pPr>
            <a:r>
              <a:rPr lang="en-GB" sz="2000" dirty="0">
                <a:solidFill>
                  <a:srgbClr val="F5F5F5"/>
                </a:solidFill>
                <a:latin typeface="Karla" pitchFamily="2" charset="0"/>
                <a:ea typeface="Lato" panose="020F0502020204030203" pitchFamily="34" charset="0"/>
                <a:cs typeface="Lato" panose="020F0502020204030203" pitchFamily="34" charset="0"/>
              </a:rPr>
              <a:t>Monitor your horse’s temperature routinely – especially after events</a:t>
            </a:r>
          </a:p>
          <a:p>
            <a:pPr>
              <a:lnSpc>
                <a:spcPct val="150000"/>
              </a:lnSpc>
              <a:buFont typeface="Wingdings" panose="05000000000000000000" pitchFamily="2" charset="2"/>
              <a:buChar char="ü"/>
            </a:pPr>
            <a:r>
              <a:rPr lang="en-GB" sz="2000" dirty="0">
                <a:solidFill>
                  <a:srgbClr val="F5F5F5"/>
                </a:solidFill>
                <a:latin typeface="Karla" pitchFamily="2" charset="0"/>
                <a:ea typeface="Lato" panose="020F0502020204030203" pitchFamily="34" charset="0"/>
                <a:cs typeface="Lato" panose="020F0502020204030203" pitchFamily="34" charset="0"/>
              </a:rPr>
              <a:t>Ask your vet about screening and biosecurity</a:t>
            </a:r>
          </a:p>
          <a:p>
            <a:pPr>
              <a:lnSpc>
                <a:spcPct val="150000"/>
              </a:lnSpc>
              <a:buFont typeface="Wingdings" panose="05000000000000000000" pitchFamily="2" charset="2"/>
              <a:buChar char="ü"/>
            </a:pPr>
            <a:r>
              <a:rPr lang="en-GB" sz="2000" dirty="0">
                <a:solidFill>
                  <a:srgbClr val="F5F5F5"/>
                </a:solidFill>
                <a:latin typeface="Karla" pitchFamily="2" charset="0"/>
                <a:ea typeface="Lato" panose="020F0502020204030203" pitchFamily="34" charset="0"/>
                <a:cs typeface="Lato" panose="020F0502020204030203" pitchFamily="34" charset="0"/>
              </a:rPr>
              <a:t>Keep disinfectant and isolation equipment in stock</a:t>
            </a:r>
          </a:p>
          <a:p>
            <a:pPr>
              <a:lnSpc>
                <a:spcPct val="150000"/>
              </a:lnSpc>
              <a:buFont typeface="Wingdings" panose="05000000000000000000" pitchFamily="2" charset="2"/>
              <a:buChar char="ü"/>
            </a:pPr>
            <a:r>
              <a:rPr lang="en-GB" sz="2000" dirty="0">
                <a:solidFill>
                  <a:srgbClr val="F5F5F5"/>
                </a:solidFill>
                <a:latin typeface="Karla" pitchFamily="2" charset="0"/>
                <a:ea typeface="Lato" panose="020F0502020204030203" pitchFamily="34" charset="0"/>
                <a:cs typeface="Lato" panose="020F0502020204030203" pitchFamily="34" charset="0"/>
              </a:rPr>
              <a:t>Be open and supportive if an outbreak occurs</a:t>
            </a:r>
          </a:p>
          <a:p>
            <a:pPr>
              <a:lnSpc>
                <a:spcPct val="100000"/>
              </a:lnSpc>
              <a:buFont typeface="Wingdings" panose="05000000000000000000" pitchFamily="2" charset="2"/>
              <a:buChar char="ü"/>
            </a:pPr>
            <a:r>
              <a:rPr lang="en-GB" sz="2000" dirty="0">
                <a:solidFill>
                  <a:srgbClr val="F5F5F5"/>
                </a:solidFill>
                <a:latin typeface="Karla" pitchFamily="2" charset="0"/>
                <a:ea typeface="Lato" panose="020F0502020204030203" pitchFamily="34" charset="0"/>
                <a:cs typeface="Lato" panose="020F0502020204030203" pitchFamily="34" charset="0"/>
              </a:rPr>
              <a:t>Follow us on Facebook: @StranglesAwarenessWeek</a:t>
            </a:r>
          </a:p>
          <a:p>
            <a:pPr marL="0" indent="0">
              <a:lnSpc>
                <a:spcPct val="100000"/>
              </a:lnSpc>
              <a:buNone/>
            </a:pPr>
            <a:r>
              <a:rPr lang="en-GB" sz="2000" dirty="0">
                <a:solidFill>
                  <a:srgbClr val="F5F5F5"/>
                </a:solidFill>
                <a:latin typeface="Karla" pitchFamily="2" charset="0"/>
                <a:ea typeface="Lato" panose="020F0502020204030203" pitchFamily="34" charset="0"/>
                <a:cs typeface="Lato" panose="020F0502020204030203" pitchFamily="34" charset="0"/>
              </a:rPr>
              <a:t>	             Twitter: @StranglesWeek</a:t>
            </a:r>
          </a:p>
          <a:p>
            <a:pPr marL="0" indent="0">
              <a:lnSpc>
                <a:spcPct val="100000"/>
              </a:lnSpc>
              <a:buNone/>
            </a:pPr>
            <a:r>
              <a:rPr lang="en-GB" sz="2000" dirty="0">
                <a:solidFill>
                  <a:srgbClr val="FFC600"/>
                </a:solidFill>
                <a:latin typeface="Karla" pitchFamily="2" charset="0"/>
                <a:ea typeface="Lato" panose="020F0502020204030203" pitchFamily="34" charset="0"/>
                <a:cs typeface="Lato" panose="020F0502020204030203" pitchFamily="34" charset="0"/>
              </a:rPr>
              <a:t>	</a:t>
            </a:r>
            <a:r>
              <a:rPr lang="en-GB" sz="2000" dirty="0">
                <a:solidFill>
                  <a:srgbClr val="F5F5F5"/>
                </a:solidFill>
                <a:latin typeface="Karla" pitchFamily="2" charset="0"/>
                <a:ea typeface="Lato" panose="020F0502020204030203" pitchFamily="34" charset="0"/>
                <a:cs typeface="Lato" panose="020F0502020204030203" pitchFamily="34" charset="0"/>
              </a:rPr>
              <a:t>             Instagram: @stranglesawarenessweek</a:t>
            </a:r>
          </a:p>
          <a:p>
            <a:pPr>
              <a:lnSpc>
                <a:spcPct val="100000"/>
              </a:lnSpc>
              <a:buFont typeface="Wingdings" panose="05000000000000000000" pitchFamily="2" charset="2"/>
              <a:buChar char="ü"/>
            </a:pPr>
            <a:r>
              <a:rPr lang="en-GB" sz="2000" dirty="0">
                <a:solidFill>
                  <a:srgbClr val="F5F5F5"/>
                </a:solidFill>
                <a:latin typeface="Karla" pitchFamily="2" charset="0"/>
                <a:ea typeface="Lato" panose="020F0502020204030203" pitchFamily="34" charset="0"/>
                <a:cs typeface="Lato" panose="020F0502020204030203" pitchFamily="34" charset="0"/>
              </a:rPr>
              <a:t>Become a Strangles Awareness Week Ambassador for free at </a:t>
            </a:r>
            <a:r>
              <a:rPr lang="en-GB" sz="2000" dirty="0">
                <a:solidFill>
                  <a:srgbClr val="F5F5F5"/>
                </a:solidFill>
                <a:latin typeface="Karla" pitchFamily="2" charset="0"/>
                <a:ea typeface="Lato" panose="020F0502020204030203" pitchFamily="34" charset="0"/>
                <a:cs typeface="Lato" panose="020F0502020204030203" pitchFamily="34" charset="0"/>
                <a:hlinkClick r:id="rId4"/>
              </a:rPr>
              <a:t>www.redwings.co.uk/strangles/strangles-awareness-week</a:t>
            </a:r>
            <a:r>
              <a:rPr lang="en-GB" sz="2000" dirty="0">
                <a:solidFill>
                  <a:srgbClr val="F5F5F5"/>
                </a:solidFill>
                <a:latin typeface="Karla" pitchFamily="2" charset="0"/>
                <a:ea typeface="Lato" panose="020F0502020204030203" pitchFamily="34" charset="0"/>
                <a:cs typeface="Lato" panose="020F0502020204030203" pitchFamily="34" charset="0"/>
              </a:rPr>
              <a:t> </a:t>
            </a:r>
          </a:p>
        </p:txBody>
      </p:sp>
      <p:pic>
        <p:nvPicPr>
          <p:cNvPr id="11" name="Picture 10">
            <a:extLst>
              <a:ext uri="{FF2B5EF4-FFF2-40B4-BE49-F238E27FC236}">
                <a16:creationId xmlns:a16="http://schemas.microsoft.com/office/drawing/2014/main" id="{5D0516CF-65EB-41CA-B41C-A0162368250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8604984" y="597213"/>
            <a:ext cx="3124200" cy="2831787"/>
          </a:xfrm>
          <a:prstGeom prst="rect">
            <a:avLst/>
          </a:prstGeom>
        </p:spPr>
      </p:pic>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537549" y="26974"/>
            <a:ext cx="1530626" cy="1542584"/>
          </a:xfrm>
          <a:prstGeom prst="rect">
            <a:avLst/>
          </a:prstGeom>
        </p:spPr>
      </p:pic>
      <p:sp>
        <p:nvSpPr>
          <p:cNvPr id="2" name="TextBox 1">
            <a:extLst>
              <a:ext uri="{FF2B5EF4-FFF2-40B4-BE49-F238E27FC236}">
                <a16:creationId xmlns:a16="http://schemas.microsoft.com/office/drawing/2014/main" id="{DE328186-8F3C-9073-9CD9-316006543DAB}"/>
              </a:ext>
            </a:extLst>
          </p:cNvPr>
          <p:cNvSpPr txBox="1"/>
          <p:nvPr/>
        </p:nvSpPr>
        <p:spPr>
          <a:xfrm rot="16200000">
            <a:off x="9825155" y="4480698"/>
            <a:ext cx="4085058" cy="276999"/>
          </a:xfrm>
          <a:prstGeom prst="rect">
            <a:avLst/>
          </a:prstGeom>
          <a:noFill/>
        </p:spPr>
        <p:txBody>
          <a:bodyPr wrap="square" rtlCol="0">
            <a:spAutoFit/>
          </a:bodyPr>
          <a:lstStyle/>
          <a:p>
            <a:r>
              <a:rPr lang="en-GB" sz="1200" dirty="0">
                <a:solidFill>
                  <a:srgbClr val="5E7990"/>
                </a:solidFill>
                <a:latin typeface="Karla" pitchFamily="2" charset="0"/>
              </a:rPr>
              <a:t>Photo credits: Redwings Horse Sanctuary</a:t>
            </a:r>
          </a:p>
        </p:txBody>
      </p:sp>
    </p:spTree>
    <p:extLst>
      <p:ext uri="{BB962C8B-B14F-4D97-AF65-F5344CB8AC3E}">
        <p14:creationId xmlns:p14="http://schemas.microsoft.com/office/powerpoint/2010/main" val="299826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364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796CBC5-0CB0-41B5-AAC3-4B74DD5C76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83366" y="3167627"/>
            <a:ext cx="3375259" cy="3457185"/>
          </a:xfrm>
          <a:prstGeom prst="rect">
            <a:avLst/>
          </a:prstGeom>
        </p:spPr>
      </p:pic>
      <p:sp>
        <p:nvSpPr>
          <p:cNvPr id="9" name="Rectangle 8">
            <a:extLst>
              <a:ext uri="{FF2B5EF4-FFF2-40B4-BE49-F238E27FC236}">
                <a16:creationId xmlns:a16="http://schemas.microsoft.com/office/drawing/2014/main" id="{A1FE2521-6D2B-4C78-8FC2-015EF52D2DE1}"/>
              </a:ext>
            </a:extLst>
          </p:cNvPr>
          <p:cNvSpPr/>
          <p:nvPr/>
        </p:nvSpPr>
        <p:spPr>
          <a:xfrm>
            <a:off x="647700" y="1899909"/>
            <a:ext cx="10718800" cy="3908762"/>
          </a:xfrm>
          <a:prstGeom prst="rect">
            <a:avLst/>
          </a:prstGeom>
        </p:spPr>
        <p:txBody>
          <a:bodyPr wrap="square">
            <a:spAutoFit/>
          </a:bodyPr>
          <a:lstStyle/>
          <a:p>
            <a:pPr algn="just"/>
            <a:r>
              <a:rPr lang="en-GB" sz="3200" dirty="0">
                <a:solidFill>
                  <a:srgbClr val="F5F5F5"/>
                </a:solidFill>
                <a:latin typeface="Karla" pitchFamily="2" charset="0"/>
              </a:rPr>
              <a:t>Part 1: What is Strangles and why does it matter?</a:t>
            </a:r>
          </a:p>
          <a:p>
            <a:pPr algn="just"/>
            <a:endParaRPr lang="en-GB" sz="3200" b="1" dirty="0">
              <a:solidFill>
                <a:schemeClr val="bg1"/>
              </a:solidFill>
              <a:latin typeface="Karla" pitchFamily="2" charset="0"/>
            </a:endParaRPr>
          </a:p>
          <a:p>
            <a:pPr algn="just"/>
            <a:r>
              <a:rPr lang="en-GB" sz="3200" dirty="0">
                <a:solidFill>
                  <a:schemeClr val="bg1"/>
                </a:solidFill>
                <a:latin typeface="Karla" pitchFamily="2" charset="0"/>
              </a:rPr>
              <a:t>Part 2: Spotting and diagnosing Strangles</a:t>
            </a:r>
          </a:p>
          <a:p>
            <a:pPr algn="just"/>
            <a:endParaRPr lang="en-GB" sz="3200" dirty="0">
              <a:solidFill>
                <a:schemeClr val="bg1"/>
              </a:solidFill>
              <a:latin typeface="Karla" pitchFamily="2" charset="0"/>
            </a:endParaRPr>
          </a:p>
          <a:p>
            <a:pPr algn="just"/>
            <a:r>
              <a:rPr lang="en-GB" sz="3200" dirty="0">
                <a:solidFill>
                  <a:schemeClr val="bg1"/>
                </a:solidFill>
                <a:latin typeface="Karla" pitchFamily="2" charset="0"/>
              </a:rPr>
              <a:t>Part 3: Managing an outbreak</a:t>
            </a:r>
          </a:p>
          <a:p>
            <a:pPr algn="just"/>
            <a:endParaRPr lang="en-GB" sz="3200" dirty="0">
              <a:solidFill>
                <a:schemeClr val="bg1"/>
              </a:solidFill>
              <a:latin typeface="Karla" pitchFamily="2" charset="0"/>
            </a:endParaRPr>
          </a:p>
          <a:p>
            <a:pPr algn="just"/>
            <a:r>
              <a:rPr lang="en-GB" sz="3200" dirty="0">
                <a:solidFill>
                  <a:schemeClr val="bg1"/>
                </a:solidFill>
                <a:latin typeface="Karla" pitchFamily="2" charset="0"/>
              </a:rPr>
              <a:t>Part 4: Reducing the risk</a:t>
            </a:r>
          </a:p>
          <a:p>
            <a:pPr algn="just"/>
            <a:endParaRPr lang="en-GB" sz="2400" dirty="0">
              <a:solidFill>
                <a:schemeClr val="bg1"/>
              </a:solidFill>
              <a:latin typeface="Karla" pitchFamily="2" charset="0"/>
            </a:endParaRPr>
          </a:p>
        </p:txBody>
      </p:sp>
      <p:sp>
        <p:nvSpPr>
          <p:cNvPr id="2" name="TextBox 1">
            <a:extLst>
              <a:ext uri="{FF2B5EF4-FFF2-40B4-BE49-F238E27FC236}">
                <a16:creationId xmlns:a16="http://schemas.microsoft.com/office/drawing/2014/main" id="{2744D29B-64C7-2623-AF32-05656E6D0AF9}"/>
              </a:ext>
            </a:extLst>
          </p:cNvPr>
          <p:cNvSpPr txBox="1"/>
          <p:nvPr/>
        </p:nvSpPr>
        <p:spPr>
          <a:xfrm>
            <a:off x="647700" y="560471"/>
            <a:ext cx="10007600" cy="923330"/>
          </a:xfrm>
          <a:prstGeom prst="rect">
            <a:avLst/>
          </a:prstGeom>
          <a:noFill/>
        </p:spPr>
        <p:txBody>
          <a:bodyPr wrap="square" rtlCol="0">
            <a:spAutoFit/>
          </a:bodyPr>
          <a:lstStyle/>
          <a:p>
            <a:r>
              <a:rPr lang="en-GB" sz="5400" dirty="0">
                <a:solidFill>
                  <a:srgbClr val="FFC600"/>
                </a:solidFill>
                <a:latin typeface="Thick Goth" panose="02000506020000020004"/>
              </a:rPr>
              <a:t>Presentation outline:</a:t>
            </a:r>
          </a:p>
        </p:txBody>
      </p:sp>
    </p:spTree>
    <p:extLst>
      <p:ext uri="{BB962C8B-B14F-4D97-AF65-F5344CB8AC3E}">
        <p14:creationId xmlns:p14="http://schemas.microsoft.com/office/powerpoint/2010/main" val="358844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E315CD9-50E9-4739-86F7-A6A9C8F25B45}"/>
              </a:ext>
            </a:extLst>
          </p:cNvPr>
          <p:cNvSpPr txBox="1">
            <a:spLocks/>
          </p:cNvSpPr>
          <p:nvPr/>
        </p:nvSpPr>
        <p:spPr>
          <a:xfrm>
            <a:off x="346184" y="476593"/>
            <a:ext cx="4954347" cy="4832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243646"/>
                </a:solidFill>
                <a:latin typeface="Thick Goth" panose="02000506020000020004" pitchFamily="50" charset="0"/>
              </a:rPr>
              <a:t>Thanks for listening!</a:t>
            </a:r>
          </a:p>
          <a:p>
            <a:pPr algn="ctr"/>
            <a:endParaRPr lang="en-GB" sz="5400" dirty="0">
              <a:solidFill>
                <a:srgbClr val="243646"/>
              </a:solidFill>
              <a:latin typeface="Thick Goth" panose="02000506020000020004" pitchFamily="50" charset="0"/>
            </a:endParaRPr>
          </a:p>
          <a:p>
            <a:pPr algn="ctr"/>
            <a:endParaRPr lang="en-GB" sz="5400" dirty="0">
              <a:solidFill>
                <a:srgbClr val="243646"/>
              </a:solidFill>
              <a:latin typeface="Thick Goth" panose="02000506020000020004" pitchFamily="50" charset="0"/>
            </a:endParaRPr>
          </a:p>
          <a:p>
            <a:pPr algn="ctr"/>
            <a:endParaRPr lang="en-GB" sz="5400" dirty="0">
              <a:solidFill>
                <a:srgbClr val="243646"/>
              </a:solidFill>
              <a:latin typeface="Thick Goth" panose="02000506020000020004" pitchFamily="50" charset="0"/>
            </a:endParaRPr>
          </a:p>
          <a:p>
            <a:pPr algn="ctr"/>
            <a:r>
              <a:rPr lang="en-GB" dirty="0">
                <a:solidFill>
                  <a:srgbClr val="243646"/>
                </a:solidFill>
                <a:latin typeface="Thick Goth" panose="02000506020000020004" pitchFamily="50" charset="0"/>
              </a:rPr>
              <a:t>Any questions?</a:t>
            </a: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8044" y="2121304"/>
            <a:ext cx="1530626" cy="1542584"/>
          </a:xfrm>
          <a:prstGeom prst="rect">
            <a:avLst/>
          </a:prstGeom>
        </p:spPr>
      </p:pic>
      <p:pic>
        <p:nvPicPr>
          <p:cNvPr id="6" name="Picture 5">
            <a:extLst>
              <a:ext uri="{FF2B5EF4-FFF2-40B4-BE49-F238E27FC236}">
                <a16:creationId xmlns:a16="http://schemas.microsoft.com/office/drawing/2014/main" id="{E7005787-75F0-4E66-915A-3F13B203E5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00700" y="0"/>
            <a:ext cx="6591300"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2D3CEFBC-23DA-59FC-9644-8F6690214C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158" y="5510737"/>
            <a:ext cx="5290457" cy="1189636"/>
          </a:xfrm>
          <a:prstGeom prst="rect">
            <a:avLst/>
          </a:prstGeom>
        </p:spPr>
      </p:pic>
      <p:sp>
        <p:nvSpPr>
          <p:cNvPr id="2" name="TextBox 1">
            <a:extLst>
              <a:ext uri="{FF2B5EF4-FFF2-40B4-BE49-F238E27FC236}">
                <a16:creationId xmlns:a16="http://schemas.microsoft.com/office/drawing/2014/main" id="{0C630418-7831-4C99-10A7-ABF9EBE7B2AD}"/>
              </a:ext>
            </a:extLst>
          </p:cNvPr>
          <p:cNvSpPr txBox="1"/>
          <p:nvPr/>
        </p:nvSpPr>
        <p:spPr>
          <a:xfrm>
            <a:off x="9234236" y="6581001"/>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 Redwings Horse Sanctuary</a:t>
            </a:r>
          </a:p>
        </p:txBody>
      </p:sp>
    </p:spTree>
    <p:extLst>
      <p:ext uri="{BB962C8B-B14F-4D97-AF65-F5344CB8AC3E}">
        <p14:creationId xmlns:p14="http://schemas.microsoft.com/office/powerpoint/2010/main" val="1311540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71475" y="319087"/>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sp>
        <p:nvSpPr>
          <p:cNvPr id="6" name="Content Placeholder 2">
            <a:extLst>
              <a:ext uri="{FF2B5EF4-FFF2-40B4-BE49-F238E27FC236}">
                <a16:creationId xmlns:a16="http://schemas.microsoft.com/office/drawing/2014/main" id="{367776F1-60B2-44F9-BF47-466CDD396E14}"/>
              </a:ext>
            </a:extLst>
          </p:cNvPr>
          <p:cNvSpPr>
            <a:spLocks noGrp="1"/>
          </p:cNvSpPr>
          <p:nvPr>
            <p:ph idx="1"/>
          </p:nvPr>
        </p:nvSpPr>
        <p:spPr>
          <a:xfrm>
            <a:off x="488515" y="672640"/>
            <a:ext cx="11332010" cy="4408361"/>
          </a:xfrm>
        </p:spPr>
        <p:txBody>
          <a:bodyPr>
            <a:noAutofit/>
          </a:bodyPr>
          <a:lstStyle/>
          <a:p>
            <a:r>
              <a:rPr lang="en-GB" sz="1200" i="1" dirty="0">
                <a:solidFill>
                  <a:srgbClr val="415464"/>
                </a:solidFill>
                <a:latin typeface="Karla" pitchFamily="2" charset="0"/>
                <a:ea typeface="Lato" panose="020F0502020204030203" pitchFamily="34" charset="0"/>
                <a:cs typeface="Lato" panose="020F0502020204030203" pitchFamily="34" charset="0"/>
              </a:rPr>
              <a:t>Strangles: Speak Out</a:t>
            </a:r>
            <a:r>
              <a:rPr lang="en-GB" sz="1200" dirty="0">
                <a:solidFill>
                  <a:srgbClr val="415464"/>
                </a:solidFill>
                <a:latin typeface="Karla" pitchFamily="2" charset="0"/>
                <a:ea typeface="Lato" panose="020F0502020204030203" pitchFamily="34" charset="0"/>
                <a:cs typeface="Lato" panose="020F0502020204030203" pitchFamily="34" charset="0"/>
              </a:rPr>
              <a:t> 2</a:t>
            </a:r>
            <a:r>
              <a:rPr lang="en-GB" sz="1200" baseline="30000" dirty="0">
                <a:solidFill>
                  <a:srgbClr val="415464"/>
                </a:solidFill>
                <a:latin typeface="Karla" pitchFamily="2" charset="0"/>
                <a:ea typeface="Lato" panose="020F0502020204030203" pitchFamily="34" charset="0"/>
                <a:cs typeface="Lato" panose="020F0502020204030203" pitchFamily="34" charset="0"/>
              </a:rPr>
              <a:t>nd</a:t>
            </a:r>
            <a:r>
              <a:rPr lang="en-GB" sz="1200" dirty="0">
                <a:solidFill>
                  <a:srgbClr val="415464"/>
                </a:solidFill>
                <a:latin typeface="Karla" pitchFamily="2" charset="0"/>
                <a:ea typeface="Lato" panose="020F0502020204030203" pitchFamily="34" charset="0"/>
                <a:cs typeface="Lato" panose="020F0502020204030203" pitchFamily="34" charset="0"/>
              </a:rPr>
              <a:t> ed. (2018) </a:t>
            </a:r>
            <a:r>
              <a:rPr lang="en-GB" sz="1200" dirty="0">
                <a:solidFill>
                  <a:srgbClr val="415464"/>
                </a:solidFill>
                <a:latin typeface="Karla" pitchFamily="2"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www.redwings.org.uk/Strangles</a:t>
            </a:r>
            <a:r>
              <a:rPr lang="en-GB" sz="1200" dirty="0">
                <a:solidFill>
                  <a:srgbClr val="415464"/>
                </a:solidFill>
                <a:latin typeface="Karla" pitchFamily="2" charset="0"/>
                <a:ea typeface="Lato" panose="020F0502020204030203" pitchFamily="34" charset="0"/>
                <a:cs typeface="Lato" panose="020F0502020204030203" pitchFamily="34" charset="0"/>
              </a:rPr>
              <a:t> </a:t>
            </a:r>
          </a:p>
          <a:p>
            <a:r>
              <a:rPr lang="en-GB" sz="1200" dirty="0">
                <a:solidFill>
                  <a:srgbClr val="415464"/>
                </a:solidFill>
                <a:latin typeface="Karla" pitchFamily="2" charset="0"/>
                <a:ea typeface="Lato" panose="020F0502020204030203" pitchFamily="34" charset="0"/>
                <a:cs typeface="Lato" panose="020F0502020204030203" pitchFamily="34" charset="0"/>
              </a:rPr>
              <a:t>Redwings Horse Sanctuary (2017) </a:t>
            </a:r>
            <a:r>
              <a:rPr lang="en-GB" sz="1200" i="1" dirty="0">
                <a:solidFill>
                  <a:srgbClr val="415464"/>
                </a:solidFill>
                <a:latin typeface="Karla" pitchFamily="2" charset="0"/>
                <a:ea typeface="Lato" panose="020F0502020204030203" pitchFamily="34" charset="0"/>
                <a:cs typeface="Lato" panose="020F0502020204030203" pitchFamily="34" charset="0"/>
                <a:hlinkClick r:id="rId4"/>
              </a:rPr>
              <a:t>Strangles Survey Results: Main report exploring  horse-owner knowledge, attitudes and practices around the prevention of Strangles</a:t>
            </a:r>
            <a:endParaRPr lang="en-GB" sz="1200" dirty="0">
              <a:solidFill>
                <a:srgbClr val="415464"/>
              </a:solidFill>
              <a:latin typeface="Karla" pitchFamily="2" charset="0"/>
              <a:ea typeface="Lato" panose="020F0502020204030203" pitchFamily="34" charset="0"/>
              <a:cs typeface="Lato" panose="020F0502020204030203" pitchFamily="34" charset="0"/>
            </a:endParaRPr>
          </a:p>
          <a:p>
            <a:r>
              <a:rPr lang="en-GB" sz="1200" dirty="0">
                <a:solidFill>
                  <a:srgbClr val="415464"/>
                </a:solidFill>
                <a:latin typeface="Karla" pitchFamily="2" charset="0"/>
                <a:ea typeface="Lato" panose="020F0502020204030203" pitchFamily="34" charset="0"/>
                <a:cs typeface="Lato" panose="020F0502020204030203" pitchFamily="34" charset="0"/>
              </a:rPr>
              <a:t>Redwings Horse Sanctuary (2016) </a:t>
            </a:r>
            <a:r>
              <a:rPr lang="en-GB" sz="1200" i="1" dirty="0">
                <a:solidFill>
                  <a:srgbClr val="415464"/>
                </a:solidFill>
                <a:latin typeface="Karla" pitchFamily="2" charset="0"/>
                <a:ea typeface="Lato" panose="020F0502020204030203" pitchFamily="34" charset="0"/>
                <a:cs typeface="Lato" panose="020F0502020204030203" pitchFamily="34" charset="0"/>
                <a:hlinkClick r:id="rId5"/>
              </a:rPr>
              <a:t>Treatment protocol for Strangles carriers</a:t>
            </a:r>
            <a:endParaRPr lang="en-GB" sz="1200" dirty="0">
              <a:solidFill>
                <a:srgbClr val="415464"/>
              </a:solidFill>
              <a:latin typeface="Karla" pitchFamily="2" charset="0"/>
              <a:ea typeface="Lato" panose="020F0502020204030203" pitchFamily="34" charset="0"/>
              <a:cs typeface="Lato" panose="020F0502020204030203" pitchFamily="34" charset="0"/>
            </a:endParaRPr>
          </a:p>
          <a:p>
            <a:r>
              <a:rPr lang="en-GB" sz="1200" dirty="0">
                <a:solidFill>
                  <a:srgbClr val="415464"/>
                </a:solidFill>
                <a:latin typeface="Karla" pitchFamily="2" charset="0"/>
                <a:ea typeface="Lato" panose="020F0502020204030203" pitchFamily="34" charset="0"/>
                <a:cs typeface="Lato" panose="020F0502020204030203" pitchFamily="34" charset="0"/>
              </a:rPr>
              <a:t>Boyle. A.G. </a:t>
            </a:r>
            <a:r>
              <a:rPr lang="en-GB" sz="1200" i="1" dirty="0">
                <a:solidFill>
                  <a:srgbClr val="415464"/>
                </a:solidFill>
                <a:latin typeface="Karla" pitchFamily="2" charset="0"/>
                <a:ea typeface="Lato" panose="020F0502020204030203" pitchFamily="34" charset="0"/>
                <a:cs typeface="Lato" panose="020F0502020204030203" pitchFamily="34" charset="0"/>
              </a:rPr>
              <a:t>et al</a:t>
            </a:r>
            <a:r>
              <a:rPr lang="en-GB" sz="1200" dirty="0">
                <a:solidFill>
                  <a:srgbClr val="415464"/>
                </a:solidFill>
                <a:latin typeface="Karla" pitchFamily="2" charset="0"/>
                <a:ea typeface="Lato" panose="020F0502020204030203" pitchFamily="34" charset="0"/>
                <a:cs typeface="Lato" panose="020F0502020204030203" pitchFamily="34" charset="0"/>
              </a:rPr>
              <a:t>. (2018) </a:t>
            </a:r>
            <a:r>
              <a:rPr lang="en-GB" sz="1200" i="1" dirty="0">
                <a:solidFill>
                  <a:srgbClr val="415464"/>
                </a:solidFill>
                <a:latin typeface="Karla" pitchFamily="2" charset="0"/>
                <a:ea typeface="Lato" panose="020F0502020204030203" pitchFamily="34" charset="0"/>
                <a:cs typeface="Lato" panose="020F0502020204030203" pitchFamily="34" charset="0"/>
              </a:rPr>
              <a:t>Streptococcus equi Infections in Horses: Guidelines for Treatment, Control, and Prevention of Strangles—Revised Consensus Statement</a:t>
            </a:r>
            <a:r>
              <a:rPr lang="en-GB" sz="1200" dirty="0">
                <a:solidFill>
                  <a:srgbClr val="415464"/>
                </a:solidFill>
                <a:latin typeface="Karla" pitchFamily="2" charset="0"/>
                <a:ea typeface="Lato" panose="020F0502020204030203" pitchFamily="34" charset="0"/>
                <a:cs typeface="Lato" panose="020F0502020204030203" pitchFamily="34" charset="0"/>
              </a:rPr>
              <a:t>. Journal of Veterinary Internal Medicine</a:t>
            </a:r>
          </a:p>
          <a:p>
            <a:r>
              <a:rPr lang="en-GB" sz="1200" u="sng" dirty="0">
                <a:solidFill>
                  <a:srgbClr val="415464"/>
                </a:solidFill>
                <a:latin typeface="Karla" pitchFamily="2" charset="0"/>
                <a:ea typeface="Lato" panose="020F0502020204030203" pitchFamily="34" charset="0"/>
                <a:cs typeface="Lato" panose="020F0502020204030203" pitchFamily="34" charset="0"/>
                <a:hlinkClick r:id="rId6">
                  <a:extLst>
                    <a:ext uri="{A12FA001-AC4F-418D-AE19-62706E023703}">
                      <ahyp:hlinkClr xmlns:ahyp="http://schemas.microsoft.com/office/drawing/2018/hyperlinkcolor" val="tx"/>
                    </a:ext>
                  </a:extLst>
                </a:hlinkClick>
              </a:rPr>
              <a:t>https://www.vettimes.co.uk/article/Strangles-eradication-hopes/?format=pdf</a:t>
            </a:r>
            <a:endParaRPr lang="en-GB" sz="1200" dirty="0">
              <a:solidFill>
                <a:srgbClr val="415464"/>
              </a:solidFill>
              <a:latin typeface="Karla" pitchFamily="2" charset="0"/>
              <a:ea typeface="Lato" panose="020F0502020204030203" pitchFamily="34" charset="0"/>
              <a:cs typeface="Lato" panose="020F0502020204030203" pitchFamily="34" charset="0"/>
            </a:endParaRPr>
          </a:p>
          <a:p>
            <a:r>
              <a:rPr lang="en-GB" sz="1200" dirty="0">
                <a:solidFill>
                  <a:srgbClr val="415464"/>
                </a:solidFill>
                <a:latin typeface="Karla" pitchFamily="2" charset="0"/>
                <a:ea typeface="Lato" panose="020F0502020204030203" pitchFamily="34" charset="0"/>
                <a:cs typeface="Lato" panose="020F0502020204030203" pitchFamily="34" charset="0"/>
              </a:rPr>
              <a:t>Robinson C </a:t>
            </a:r>
            <a:r>
              <a:rPr lang="en-GB" sz="1200" i="1" dirty="0">
                <a:solidFill>
                  <a:srgbClr val="415464"/>
                </a:solidFill>
                <a:latin typeface="Karla" pitchFamily="2" charset="0"/>
                <a:ea typeface="Lato" panose="020F0502020204030203" pitchFamily="34" charset="0"/>
                <a:cs typeface="Lato" panose="020F0502020204030203" pitchFamily="34" charset="0"/>
              </a:rPr>
              <a:t>et al</a:t>
            </a:r>
            <a:r>
              <a:rPr lang="en-GB" sz="1200" dirty="0">
                <a:solidFill>
                  <a:srgbClr val="415464"/>
                </a:solidFill>
                <a:latin typeface="Karla" pitchFamily="2" charset="0"/>
                <a:ea typeface="Lato" panose="020F0502020204030203" pitchFamily="34" charset="0"/>
                <a:cs typeface="Lato" panose="020F0502020204030203" pitchFamily="34" charset="0"/>
              </a:rPr>
              <a:t>. </a:t>
            </a:r>
            <a:r>
              <a:rPr lang="en-GB" sz="1200" i="1" dirty="0" err="1">
                <a:solidFill>
                  <a:srgbClr val="415464"/>
                </a:solidFill>
                <a:latin typeface="Karla" pitchFamily="2" charset="0"/>
                <a:ea typeface="Lato" panose="020F0502020204030203" pitchFamily="34" charset="0"/>
                <a:cs typeface="Lato" panose="020F0502020204030203" pitchFamily="34" charset="0"/>
              </a:rPr>
              <a:t>Strangvac</a:t>
            </a:r>
            <a:r>
              <a:rPr lang="en-GB" sz="1200" i="1" dirty="0">
                <a:solidFill>
                  <a:srgbClr val="415464"/>
                </a:solidFill>
                <a:latin typeface="Karla" pitchFamily="2" charset="0"/>
                <a:ea typeface="Lato" panose="020F0502020204030203" pitchFamily="34" charset="0"/>
                <a:cs typeface="Lato" panose="020F0502020204030203" pitchFamily="34" charset="0"/>
              </a:rPr>
              <a:t>: A recombinant fusion protein vaccine that protects against Strangles, caused by Streptococcus </a:t>
            </a:r>
            <a:r>
              <a:rPr lang="it-IT" sz="1200" i="1" dirty="0">
                <a:solidFill>
                  <a:srgbClr val="415464"/>
                </a:solidFill>
                <a:latin typeface="Karla" pitchFamily="2" charset="0"/>
                <a:ea typeface="Lato" panose="020F0502020204030203" pitchFamily="34" charset="0"/>
                <a:cs typeface="Lato" panose="020F0502020204030203" pitchFamily="34" charset="0"/>
              </a:rPr>
              <a:t>equi</a:t>
            </a:r>
            <a:r>
              <a:rPr lang="it-IT" sz="1200" dirty="0">
                <a:solidFill>
                  <a:srgbClr val="415464"/>
                </a:solidFill>
                <a:latin typeface="Karla" pitchFamily="2" charset="0"/>
                <a:ea typeface="Lato" panose="020F0502020204030203" pitchFamily="34" charset="0"/>
                <a:cs typeface="Lato" panose="020F0502020204030203" pitchFamily="34" charset="0"/>
              </a:rPr>
              <a:t>. Vaccine (2018), </a:t>
            </a:r>
            <a:r>
              <a:rPr lang="it-IT" sz="1200" dirty="0">
                <a:solidFill>
                  <a:srgbClr val="415464"/>
                </a:solidFill>
                <a:latin typeface="Karla" pitchFamily="2" charset="0"/>
                <a:ea typeface="Lato" panose="020F0502020204030203" pitchFamily="34" charset="0"/>
                <a:cs typeface="Lato" panose="020F0502020204030203" pitchFamily="34" charset="0"/>
                <a:hlinkClick r:id="rId7">
                  <a:extLst>
                    <a:ext uri="{A12FA001-AC4F-418D-AE19-62706E023703}">
                      <ahyp:hlinkClr xmlns:ahyp="http://schemas.microsoft.com/office/drawing/2018/hyperlinkcolor" val="tx"/>
                    </a:ext>
                  </a:extLst>
                </a:hlinkClick>
              </a:rPr>
              <a:t>https://doi.org/10.1016/j.vaccine.2018.01.030</a:t>
            </a:r>
            <a:r>
              <a:rPr lang="it-IT" sz="1200" dirty="0">
                <a:solidFill>
                  <a:srgbClr val="415464"/>
                </a:solidFill>
                <a:latin typeface="Karla" pitchFamily="2" charset="0"/>
                <a:ea typeface="Lato" panose="020F0502020204030203" pitchFamily="34" charset="0"/>
                <a:cs typeface="Lato" panose="020F0502020204030203" pitchFamily="34" charset="0"/>
              </a:rPr>
              <a:t> </a:t>
            </a:r>
          </a:p>
          <a:p>
            <a:r>
              <a:rPr lang="en-GB" sz="1200" dirty="0">
                <a:solidFill>
                  <a:srgbClr val="415464"/>
                </a:solidFill>
                <a:latin typeface="Karla" pitchFamily="2" charset="0"/>
                <a:ea typeface="Lato" panose="020F0502020204030203" pitchFamily="34" charset="0"/>
                <a:cs typeface="Lato" panose="020F0502020204030203" pitchFamily="34" charset="0"/>
              </a:rPr>
              <a:t>Waller, AS.(2016) </a:t>
            </a:r>
            <a:r>
              <a:rPr lang="en-GB" sz="1200" i="1" dirty="0">
                <a:solidFill>
                  <a:srgbClr val="415464"/>
                </a:solidFill>
                <a:latin typeface="Karla" pitchFamily="2" charset="0"/>
                <a:ea typeface="Lato" panose="020F0502020204030203" pitchFamily="34" charset="0"/>
                <a:cs typeface="Lato" panose="020F0502020204030203" pitchFamily="34" charset="0"/>
              </a:rPr>
              <a:t>Strangles: a pathogenic legacy of the war horse </a:t>
            </a:r>
            <a:r>
              <a:rPr lang="en-GB" sz="1200" dirty="0">
                <a:solidFill>
                  <a:srgbClr val="415464"/>
                </a:solidFill>
                <a:latin typeface="Karla" pitchFamily="2" charset="0"/>
                <a:ea typeface="Lato" panose="020F0502020204030203" pitchFamily="34" charset="0"/>
                <a:cs typeface="Lato" panose="020F0502020204030203" pitchFamily="34" charset="0"/>
              </a:rPr>
              <a:t>Veterinary Record 178, 91-92</a:t>
            </a:r>
          </a:p>
          <a:p>
            <a:r>
              <a:rPr lang="en-GB" sz="1200" dirty="0">
                <a:solidFill>
                  <a:srgbClr val="415464"/>
                </a:solidFill>
                <a:latin typeface="Karla" pitchFamily="2" charset="0"/>
                <a:ea typeface="Lato" panose="020F0502020204030203" pitchFamily="34" charset="0"/>
                <a:cs typeface="Lato" panose="020F0502020204030203" pitchFamily="34" charset="0"/>
              </a:rPr>
              <a:t>Yarnell, K. </a:t>
            </a:r>
            <a:r>
              <a:rPr lang="en-GB" sz="1200" i="1" dirty="0">
                <a:solidFill>
                  <a:srgbClr val="415464"/>
                </a:solidFill>
                <a:latin typeface="Karla" pitchFamily="2" charset="0"/>
                <a:ea typeface="Lato" panose="020F0502020204030203" pitchFamily="34" charset="0"/>
                <a:cs typeface="Lato" panose="020F0502020204030203" pitchFamily="34" charset="0"/>
              </a:rPr>
              <a:t>et al</a:t>
            </a:r>
            <a:r>
              <a:rPr lang="en-GB" sz="1200" dirty="0">
                <a:solidFill>
                  <a:srgbClr val="415464"/>
                </a:solidFill>
                <a:latin typeface="Karla" pitchFamily="2" charset="0"/>
                <a:ea typeface="Lato" panose="020F0502020204030203" pitchFamily="34" charset="0"/>
                <a:cs typeface="Lato" panose="020F0502020204030203" pitchFamily="34" charset="0"/>
              </a:rPr>
              <a:t>. (2017), </a:t>
            </a:r>
            <a:r>
              <a:rPr lang="en-GB" sz="1200" i="1" dirty="0">
                <a:solidFill>
                  <a:srgbClr val="415464"/>
                </a:solidFill>
                <a:latin typeface="Karla" pitchFamily="2" charset="0"/>
                <a:ea typeface="Lato" panose="020F0502020204030203" pitchFamily="34" charset="0"/>
                <a:cs typeface="Lato" panose="020F0502020204030203" pitchFamily="34" charset="0"/>
              </a:rPr>
              <a:t>Reducing exposure to pathogens in the horse: a preliminary study into the survival of bacteria on a range of equine bedding types.</a:t>
            </a:r>
            <a:r>
              <a:rPr lang="en-GB" sz="1200" dirty="0">
                <a:solidFill>
                  <a:srgbClr val="415464"/>
                </a:solidFill>
                <a:latin typeface="Karla" pitchFamily="2" charset="0"/>
                <a:ea typeface="Lato" panose="020F0502020204030203" pitchFamily="34" charset="0"/>
                <a:cs typeface="Lato" panose="020F0502020204030203" pitchFamily="34" charset="0"/>
              </a:rPr>
              <a:t> Journal of Applied Microbiology, 122: 23-29</a:t>
            </a:r>
          </a:p>
          <a:p>
            <a:r>
              <a:rPr lang="en-GB" sz="1200" dirty="0">
                <a:solidFill>
                  <a:srgbClr val="415464"/>
                </a:solidFill>
                <a:latin typeface="Karla" pitchFamily="2" charset="0"/>
                <a:ea typeface="Lato" panose="020F0502020204030203" pitchFamily="34" charset="0"/>
                <a:cs typeface="Lato" panose="020F0502020204030203" pitchFamily="34" charset="0"/>
              </a:rPr>
              <a:t>AHT/BEVA/DEFRA </a:t>
            </a:r>
            <a:r>
              <a:rPr lang="en-GB" sz="1200" i="1" dirty="0">
                <a:solidFill>
                  <a:srgbClr val="415464"/>
                </a:solidFill>
                <a:latin typeface="Karla" pitchFamily="2" charset="0"/>
                <a:ea typeface="Lato" panose="020F0502020204030203" pitchFamily="34" charset="0"/>
                <a:cs typeface="Lato" panose="020F0502020204030203" pitchFamily="34" charset="0"/>
              </a:rPr>
              <a:t>Equine Quarterly Disease Surveillance Report</a:t>
            </a:r>
            <a:r>
              <a:rPr lang="en-GB" sz="1200" dirty="0">
                <a:solidFill>
                  <a:srgbClr val="415464"/>
                </a:solidFill>
                <a:latin typeface="Karla" pitchFamily="2" charset="0"/>
                <a:ea typeface="Lato" panose="020F0502020204030203" pitchFamily="34" charset="0"/>
                <a:cs typeface="Lato" panose="020F0502020204030203" pitchFamily="34" charset="0"/>
              </a:rPr>
              <a:t> vol.13, No.4 Oct-Dec 2017</a:t>
            </a:r>
          </a:p>
          <a:p>
            <a:r>
              <a:rPr lang="en-GB" sz="1200" dirty="0">
                <a:solidFill>
                  <a:srgbClr val="415464"/>
                </a:solidFill>
                <a:latin typeface="Karla" pitchFamily="2" charset="0"/>
                <a:ea typeface="Lato" panose="020F0502020204030203" pitchFamily="34" charset="0"/>
                <a:cs typeface="Lato" panose="020F0502020204030203" pitchFamily="34" charset="0"/>
              </a:rPr>
              <a:t>Durham et al (2018) </a:t>
            </a:r>
            <a:r>
              <a:rPr lang="en-GB" sz="1200" i="1" dirty="0">
                <a:solidFill>
                  <a:srgbClr val="415464"/>
                </a:solidFill>
                <a:latin typeface="Karla" pitchFamily="2" charset="0"/>
                <a:ea typeface="Lato" panose="020F0502020204030203" pitchFamily="34" charset="0"/>
                <a:cs typeface="Lato" panose="020F0502020204030203" pitchFamily="34" charset="0"/>
              </a:rPr>
              <a:t>A study of the environmental survival of Streptococcus </a:t>
            </a:r>
            <a:r>
              <a:rPr lang="en-GB" sz="1200" i="1" dirty="0" err="1">
                <a:solidFill>
                  <a:srgbClr val="415464"/>
                </a:solidFill>
                <a:latin typeface="Karla" pitchFamily="2" charset="0"/>
                <a:ea typeface="Lato" panose="020F0502020204030203" pitchFamily="34" charset="0"/>
                <a:cs typeface="Lato" panose="020F0502020204030203" pitchFamily="34" charset="0"/>
              </a:rPr>
              <a:t>equi</a:t>
            </a:r>
            <a:r>
              <a:rPr lang="en-GB" sz="1200" i="1" dirty="0">
                <a:solidFill>
                  <a:srgbClr val="415464"/>
                </a:solidFill>
                <a:latin typeface="Karla" pitchFamily="2" charset="0"/>
                <a:ea typeface="Lato" panose="020F0502020204030203" pitchFamily="34" charset="0"/>
                <a:cs typeface="Lato" panose="020F0502020204030203" pitchFamily="34" charset="0"/>
              </a:rPr>
              <a:t> subspecies </a:t>
            </a:r>
            <a:r>
              <a:rPr lang="en-GB" sz="1200" i="1" dirty="0" err="1">
                <a:solidFill>
                  <a:srgbClr val="415464"/>
                </a:solidFill>
                <a:latin typeface="Karla" pitchFamily="2" charset="0"/>
                <a:ea typeface="Lato" panose="020F0502020204030203" pitchFamily="34" charset="0"/>
                <a:cs typeface="Lato" panose="020F0502020204030203" pitchFamily="34" charset="0"/>
              </a:rPr>
              <a:t>equi</a:t>
            </a:r>
            <a:r>
              <a:rPr lang="en-GB" sz="1200" dirty="0">
                <a:solidFill>
                  <a:srgbClr val="415464"/>
                </a:solidFill>
                <a:latin typeface="Karla" pitchFamily="2" charset="0"/>
                <a:ea typeface="Lato" panose="020F0502020204030203" pitchFamily="34" charset="0"/>
                <a:cs typeface="Lato" panose="020F0502020204030203" pitchFamily="34" charset="0"/>
              </a:rPr>
              <a:t>.   Equine Veterinary Journal 03.03.18</a:t>
            </a:r>
          </a:p>
          <a:p>
            <a:r>
              <a:rPr lang="en-GB" sz="1200" dirty="0">
                <a:solidFill>
                  <a:srgbClr val="415464"/>
                </a:solidFill>
                <a:latin typeface="Karla" pitchFamily="2" charset="0"/>
                <a:ea typeface="Lato" panose="020F0502020204030203" pitchFamily="34" charset="0"/>
                <a:cs typeface="Lato" panose="020F0502020204030203" pitchFamily="34" charset="0"/>
              </a:rPr>
              <a:t>Newton, J.R. </a:t>
            </a:r>
            <a:r>
              <a:rPr lang="en-GB" sz="1200" i="1" dirty="0">
                <a:solidFill>
                  <a:srgbClr val="415464"/>
                </a:solidFill>
                <a:latin typeface="Karla" pitchFamily="2" charset="0"/>
                <a:ea typeface="Lato" panose="020F0502020204030203" pitchFamily="34" charset="0"/>
                <a:cs typeface="Lato" panose="020F0502020204030203" pitchFamily="34" charset="0"/>
              </a:rPr>
              <a:t>et al</a:t>
            </a:r>
            <a:r>
              <a:rPr lang="en-GB" sz="1200" dirty="0">
                <a:solidFill>
                  <a:srgbClr val="415464"/>
                </a:solidFill>
                <a:latin typeface="Karla" pitchFamily="2" charset="0"/>
                <a:ea typeface="Lato" panose="020F0502020204030203" pitchFamily="34" charset="0"/>
                <a:cs typeface="Lato" panose="020F0502020204030203" pitchFamily="34" charset="0"/>
              </a:rPr>
              <a:t>. (1998) ‘</a:t>
            </a:r>
            <a:r>
              <a:rPr lang="en-GB" sz="1200" i="1" dirty="0">
                <a:solidFill>
                  <a:srgbClr val="415464"/>
                </a:solidFill>
                <a:latin typeface="Karla" pitchFamily="2" charset="0"/>
                <a:ea typeface="Lato" panose="020F0502020204030203" pitchFamily="34" charset="0"/>
                <a:cs typeface="Lato" panose="020F0502020204030203" pitchFamily="34" charset="0"/>
              </a:rPr>
              <a:t>Detection and treatment of asymptomatic carriers of Streptococcus equi following Strangles outbreaks in the UK’</a:t>
            </a:r>
            <a:r>
              <a:rPr lang="en-GB" sz="1200" dirty="0">
                <a:solidFill>
                  <a:srgbClr val="415464"/>
                </a:solidFill>
                <a:latin typeface="Karla" pitchFamily="2" charset="0"/>
                <a:ea typeface="Lato" panose="020F0502020204030203" pitchFamily="34" charset="0"/>
                <a:cs typeface="Lato" panose="020F0502020204030203" pitchFamily="34" charset="0"/>
              </a:rPr>
              <a:t>, in Equine Infectious Diseases VIII, Dubai</a:t>
            </a:r>
          </a:p>
          <a:p>
            <a:r>
              <a:rPr lang="en-GB" sz="1200" dirty="0">
                <a:solidFill>
                  <a:srgbClr val="415464"/>
                </a:solidFill>
                <a:latin typeface="Karla" pitchFamily="2" charset="0"/>
                <a:ea typeface="Lato" panose="020F0502020204030203" pitchFamily="34" charset="0"/>
                <a:cs typeface="Lato" panose="020F0502020204030203" pitchFamily="34" charset="0"/>
              </a:rPr>
              <a:t>Verheyen, K. </a:t>
            </a:r>
            <a:r>
              <a:rPr lang="en-GB" sz="1200" i="1" dirty="0">
                <a:solidFill>
                  <a:srgbClr val="415464"/>
                </a:solidFill>
                <a:latin typeface="Karla" pitchFamily="2" charset="0"/>
                <a:ea typeface="Lato" panose="020F0502020204030203" pitchFamily="34" charset="0"/>
                <a:cs typeface="Lato" panose="020F0502020204030203" pitchFamily="34" charset="0"/>
              </a:rPr>
              <a:t>et al</a:t>
            </a:r>
            <a:r>
              <a:rPr lang="en-GB" sz="1200" dirty="0">
                <a:solidFill>
                  <a:srgbClr val="415464"/>
                </a:solidFill>
                <a:latin typeface="Karla" pitchFamily="2" charset="0"/>
                <a:ea typeface="Lato" panose="020F0502020204030203" pitchFamily="34" charset="0"/>
                <a:cs typeface="Lato" panose="020F0502020204030203" pitchFamily="34" charset="0"/>
              </a:rPr>
              <a:t>. (2000) ‘</a:t>
            </a:r>
            <a:r>
              <a:rPr lang="en-GB" sz="1200" i="1" dirty="0">
                <a:solidFill>
                  <a:srgbClr val="415464"/>
                </a:solidFill>
                <a:latin typeface="Karla" pitchFamily="2" charset="0"/>
                <a:ea typeface="Lato" panose="020F0502020204030203" pitchFamily="34" charset="0"/>
                <a:cs typeface="Lato" panose="020F0502020204030203" pitchFamily="34" charset="0"/>
              </a:rPr>
              <a:t>Elimination of guttural pouch infection and inflammation in asymptomatic carriers of Streptococcus equi</a:t>
            </a:r>
            <a:r>
              <a:rPr lang="en-GB" sz="1200" dirty="0">
                <a:solidFill>
                  <a:srgbClr val="415464"/>
                </a:solidFill>
                <a:latin typeface="Karla" pitchFamily="2" charset="0"/>
                <a:ea typeface="Lato" panose="020F0502020204030203" pitchFamily="34" charset="0"/>
                <a:cs typeface="Lato" panose="020F0502020204030203" pitchFamily="34" charset="0"/>
              </a:rPr>
              <a:t>’, Equine Veterinary Journal, 32(6), 527–532</a:t>
            </a:r>
          </a:p>
          <a:p>
            <a:r>
              <a:rPr lang="en-GB" sz="1200" dirty="0">
                <a:solidFill>
                  <a:srgbClr val="415464"/>
                </a:solidFill>
                <a:latin typeface="Karla" pitchFamily="2" charset="0"/>
                <a:ea typeface="Lato" panose="020F0502020204030203" pitchFamily="34" charset="0"/>
                <a:cs typeface="Lato" panose="020F0502020204030203" pitchFamily="34" charset="0"/>
              </a:rPr>
              <a:t>McGlennon, A., Waller, A., Verheyen, K., Slater, J., Grewar, J., Aanensen, D. and Newton, R. (2021) </a:t>
            </a:r>
            <a:r>
              <a:rPr lang="en-GB" sz="1200" i="1" dirty="0">
                <a:solidFill>
                  <a:srgbClr val="415464"/>
                </a:solidFill>
                <a:latin typeface="Karla" pitchFamily="2" charset="0"/>
                <a:ea typeface="Lato" panose="020F0502020204030203" pitchFamily="34" charset="0"/>
                <a:cs typeface="Lato" panose="020F0502020204030203" pitchFamily="34" charset="0"/>
              </a:rPr>
              <a:t>Surveillance of Strangles in UK horses between 2015 and 2019 based on laboratory detection of Streptococcus equi. </a:t>
            </a:r>
            <a:r>
              <a:rPr lang="en-GB" sz="1200" dirty="0">
                <a:solidFill>
                  <a:srgbClr val="415464"/>
                </a:solidFill>
                <a:latin typeface="Karla" pitchFamily="2" charset="0"/>
                <a:ea typeface="Lato" panose="020F0502020204030203" pitchFamily="34" charset="0"/>
                <a:cs typeface="Lato" panose="020F0502020204030203" pitchFamily="34" charset="0"/>
              </a:rPr>
              <a:t>Vet. Rec. 1–9. </a:t>
            </a:r>
            <a:r>
              <a:rPr lang="en-GB" sz="1200" dirty="0">
                <a:solidFill>
                  <a:srgbClr val="415464"/>
                </a:solidFill>
                <a:latin typeface="Karla" pitchFamily="2" charset="0"/>
                <a:ea typeface="Lato" panose="020F0502020204030203" pitchFamily="34" charset="0"/>
                <a:cs typeface="Lato" panose="020F0502020204030203" pitchFamily="34" charset="0"/>
                <a:hlinkClick r:id="rId8"/>
              </a:rPr>
              <a:t>https://onlinelibrary.wiley.com/doi/10.1002/vetr.948</a:t>
            </a:r>
            <a:r>
              <a:rPr lang="en-GB" sz="1200" dirty="0">
                <a:solidFill>
                  <a:srgbClr val="415464"/>
                </a:solidFill>
                <a:latin typeface="Karla" pitchFamily="2" charset="0"/>
                <a:ea typeface="Lato" panose="020F0502020204030203" pitchFamily="34" charset="0"/>
                <a:cs typeface="Lato" panose="020F0502020204030203" pitchFamily="34" charset="0"/>
              </a:rPr>
              <a:t> </a:t>
            </a:r>
          </a:p>
          <a:p>
            <a:r>
              <a:rPr lang="en-GB" sz="1200" dirty="0">
                <a:solidFill>
                  <a:srgbClr val="415464"/>
                </a:solidFill>
                <a:latin typeface="Karla" pitchFamily="2" charset="0"/>
                <a:ea typeface="Lato" panose="020F0502020204030203" pitchFamily="34" charset="0"/>
                <a:cs typeface="Lato" panose="020F0502020204030203" pitchFamily="34" charset="0"/>
              </a:rPr>
              <a:t>Rendle, D., de Brauwere, N., Hallowell, G., Ivens, P., McGlennon, A., Newton, R., White, J. and Waller, A. (2021) </a:t>
            </a:r>
            <a:r>
              <a:rPr lang="en-GB" sz="1200" i="1" dirty="0">
                <a:solidFill>
                  <a:srgbClr val="415464"/>
                </a:solidFill>
                <a:latin typeface="Karla" pitchFamily="2" charset="0"/>
                <a:ea typeface="Lato" panose="020F0502020204030203" pitchFamily="34" charset="0"/>
                <a:cs typeface="Lato" panose="020F0502020204030203" pitchFamily="34" charset="0"/>
              </a:rPr>
              <a:t>Streptococcus equi infections: current best practice in the diagnosis and management of ‘Strangles.’ </a:t>
            </a:r>
            <a:r>
              <a:rPr lang="en-GB" sz="1200" dirty="0">
                <a:solidFill>
                  <a:srgbClr val="415464"/>
                </a:solidFill>
                <a:latin typeface="Karla" pitchFamily="2" charset="0"/>
                <a:ea typeface="Lato" panose="020F0502020204030203" pitchFamily="34" charset="0"/>
                <a:cs typeface="Lato" panose="020F0502020204030203" pitchFamily="34" charset="0"/>
              </a:rPr>
              <a:t>UK-Vet Equine 5, S3–S15. </a:t>
            </a:r>
            <a:r>
              <a:rPr lang="en-GB" sz="1200" dirty="0">
                <a:solidFill>
                  <a:srgbClr val="415464"/>
                </a:solidFill>
                <a:latin typeface="Karla" pitchFamily="2" charset="0"/>
                <a:ea typeface="Lato" panose="020F0502020204030203" pitchFamily="34" charset="0"/>
                <a:cs typeface="Lato" panose="020F0502020204030203" pitchFamily="34" charset="0"/>
                <a:hlinkClick r:id="rId9"/>
              </a:rPr>
              <a:t>http://www.magonlinelibrary.com/doi/10.12968/ukve.2021.5.2.S.3</a:t>
            </a:r>
            <a:r>
              <a:rPr lang="en-GB" sz="1200" dirty="0">
                <a:solidFill>
                  <a:srgbClr val="415464"/>
                </a:solidFill>
                <a:latin typeface="Karla" pitchFamily="2" charset="0"/>
                <a:ea typeface="Lato" panose="020F0502020204030203" pitchFamily="34" charset="0"/>
                <a:cs typeface="Lato" panose="020F0502020204030203" pitchFamily="34" charset="0"/>
              </a:rPr>
              <a:t>.</a:t>
            </a:r>
          </a:p>
          <a:p>
            <a:r>
              <a:rPr lang="en-GB" sz="1200" dirty="0" err="1">
                <a:solidFill>
                  <a:schemeClr val="tx2"/>
                </a:solidFill>
                <a:latin typeface="Karla" pitchFamily="2" charset="0"/>
              </a:rPr>
              <a:t>Houben</a:t>
            </a:r>
            <a:r>
              <a:rPr lang="en-GB" sz="1200" dirty="0">
                <a:solidFill>
                  <a:schemeClr val="tx2"/>
                </a:solidFill>
                <a:latin typeface="Karla" pitchFamily="2" charset="0"/>
              </a:rPr>
              <a:t>, R. M. A. C., van Maanen, K., Kemp‐Symonds, J. G., Waller, A. S., </a:t>
            </a:r>
            <a:r>
              <a:rPr lang="en-GB" sz="1200" dirty="0" err="1">
                <a:solidFill>
                  <a:schemeClr val="tx2"/>
                </a:solidFill>
                <a:latin typeface="Karla" pitchFamily="2" charset="0"/>
              </a:rPr>
              <a:t>Sloet</a:t>
            </a:r>
            <a:r>
              <a:rPr lang="en-GB" sz="1200" dirty="0">
                <a:solidFill>
                  <a:schemeClr val="tx2"/>
                </a:solidFill>
                <a:latin typeface="Karla" pitchFamily="2" charset="0"/>
              </a:rPr>
              <a:t> van </a:t>
            </a:r>
            <a:r>
              <a:rPr lang="en-GB" sz="1200" dirty="0" err="1">
                <a:solidFill>
                  <a:schemeClr val="tx2"/>
                </a:solidFill>
                <a:latin typeface="Karla" pitchFamily="2" charset="0"/>
              </a:rPr>
              <a:t>Oldruitenborgh</a:t>
            </a:r>
            <a:r>
              <a:rPr lang="en-GB" sz="1200" dirty="0">
                <a:solidFill>
                  <a:schemeClr val="tx2"/>
                </a:solidFill>
                <a:latin typeface="Karla" pitchFamily="2" charset="0"/>
              </a:rPr>
              <a:t>‐Oosterbaan, M. M., &amp; </a:t>
            </a:r>
            <a:r>
              <a:rPr lang="en-GB" sz="1200" dirty="0" err="1">
                <a:solidFill>
                  <a:schemeClr val="tx2"/>
                </a:solidFill>
                <a:latin typeface="Karla" pitchFamily="2" charset="0"/>
              </a:rPr>
              <a:t>Heesterbeek</a:t>
            </a:r>
            <a:r>
              <a:rPr lang="en-GB" sz="1200" dirty="0">
                <a:solidFill>
                  <a:schemeClr val="tx2"/>
                </a:solidFill>
                <a:latin typeface="Karla" pitchFamily="2" charset="0"/>
              </a:rPr>
              <a:t>, H. (2022). Estimation of the basic reproduction number for </a:t>
            </a:r>
            <a:r>
              <a:rPr lang="en-GB" sz="1200" i="1" dirty="0">
                <a:solidFill>
                  <a:schemeClr val="tx2"/>
                </a:solidFill>
                <a:latin typeface="Karla" pitchFamily="2" charset="0"/>
              </a:rPr>
              <a:t>Streptococcus equi spp. equi </a:t>
            </a:r>
            <a:r>
              <a:rPr lang="en-GB" sz="1200" dirty="0">
                <a:solidFill>
                  <a:schemeClr val="tx2"/>
                </a:solidFill>
                <a:latin typeface="Karla" pitchFamily="2" charset="0"/>
              </a:rPr>
              <a:t>outbreaks by meta‐analysis of strangles outbreak reports. </a:t>
            </a:r>
            <a:r>
              <a:rPr lang="en-GB" sz="1200" i="1" dirty="0">
                <a:solidFill>
                  <a:schemeClr val="tx2"/>
                </a:solidFill>
                <a:latin typeface="Karla" pitchFamily="2" charset="0"/>
              </a:rPr>
              <a:t>Equine Veterinary Journal</a:t>
            </a:r>
            <a:r>
              <a:rPr lang="en-GB" sz="1200" dirty="0">
                <a:solidFill>
                  <a:schemeClr val="tx2"/>
                </a:solidFill>
                <a:latin typeface="Karla" pitchFamily="2" charset="0"/>
              </a:rPr>
              <a:t>. </a:t>
            </a:r>
            <a:r>
              <a:rPr lang="en-GB" sz="1200" dirty="0">
                <a:solidFill>
                  <a:schemeClr val="tx2"/>
                </a:solidFill>
                <a:latin typeface="Karla" pitchFamily="2" charset="0"/>
                <a:hlinkClick r:id="rId10"/>
              </a:rPr>
              <a:t>https://doi.org/10.1111/evj.13865</a:t>
            </a:r>
            <a:r>
              <a:rPr lang="en-GB" sz="1200" dirty="0">
                <a:solidFill>
                  <a:schemeClr val="tx2"/>
                </a:solidFill>
                <a:latin typeface="Karla" pitchFamily="2" charset="0"/>
              </a:rPr>
              <a:t> </a:t>
            </a:r>
          </a:p>
          <a:p>
            <a:endParaRPr lang="en-GB" sz="1300" dirty="0">
              <a:solidFill>
                <a:srgbClr val="415464"/>
              </a:solidFill>
              <a:latin typeface="Karla" pitchFamily="2" charset="0"/>
              <a:ea typeface="Lato" panose="020F0502020204030203" pitchFamily="34" charset="0"/>
              <a:cs typeface="Lato" panose="020F0502020204030203" pitchFamily="34" charset="0"/>
            </a:endParaRPr>
          </a:p>
          <a:p>
            <a:pPr marL="0" indent="0">
              <a:buNone/>
            </a:pPr>
            <a:endParaRPr lang="en-GB" sz="1800" dirty="0">
              <a:solidFill>
                <a:srgbClr val="415464"/>
              </a:solidFill>
              <a:latin typeface="Karla" pitchFamily="2" charset="0"/>
              <a:ea typeface="Lato" panose="020F0502020204030203" pitchFamily="34" charset="0"/>
              <a:cs typeface="Lato" panose="020F0502020204030203" pitchFamily="34" charset="0"/>
            </a:endParaRPr>
          </a:p>
        </p:txBody>
      </p:sp>
      <p:sp>
        <p:nvSpPr>
          <p:cNvPr id="7" name="Title 1">
            <a:extLst>
              <a:ext uri="{FF2B5EF4-FFF2-40B4-BE49-F238E27FC236}">
                <a16:creationId xmlns:a16="http://schemas.microsoft.com/office/drawing/2014/main" id="{F68E157C-100C-467E-A618-777A8C9E9481}"/>
              </a:ext>
            </a:extLst>
          </p:cNvPr>
          <p:cNvSpPr txBox="1">
            <a:spLocks/>
          </p:cNvSpPr>
          <p:nvPr/>
        </p:nvSpPr>
        <p:spPr>
          <a:xfrm>
            <a:off x="704415" y="213591"/>
            <a:ext cx="2635685" cy="5645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latin typeface="Thick Goth" panose="02000506020000020004" pitchFamily="50" charset="0"/>
              </a:rPr>
              <a:t>References:</a:t>
            </a:r>
          </a:p>
        </p:txBody>
      </p:sp>
    </p:spTree>
    <p:extLst>
      <p:ext uri="{BB962C8B-B14F-4D97-AF65-F5344CB8AC3E}">
        <p14:creationId xmlns:p14="http://schemas.microsoft.com/office/powerpoint/2010/main" val="4124549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3646"/>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796CBC5-0CB0-41B5-AAC3-4B74DD5C76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83366" y="3167627"/>
            <a:ext cx="3375259" cy="3457185"/>
          </a:xfrm>
          <a:prstGeom prst="rect">
            <a:avLst/>
          </a:prstGeom>
        </p:spPr>
      </p:pic>
      <p:sp>
        <p:nvSpPr>
          <p:cNvPr id="9" name="Rectangle 8">
            <a:extLst>
              <a:ext uri="{FF2B5EF4-FFF2-40B4-BE49-F238E27FC236}">
                <a16:creationId xmlns:a16="http://schemas.microsoft.com/office/drawing/2014/main" id="{A1FE2521-6D2B-4C78-8FC2-015EF52D2DE1}"/>
              </a:ext>
            </a:extLst>
          </p:cNvPr>
          <p:cNvSpPr/>
          <p:nvPr/>
        </p:nvSpPr>
        <p:spPr>
          <a:xfrm>
            <a:off x="434976" y="1379209"/>
            <a:ext cx="11525250" cy="3970318"/>
          </a:xfrm>
          <a:prstGeom prst="rect">
            <a:avLst/>
          </a:prstGeom>
        </p:spPr>
        <p:txBody>
          <a:bodyPr wrap="square">
            <a:spAutoFit/>
          </a:bodyPr>
          <a:lstStyle/>
          <a:p>
            <a:pPr algn="just"/>
            <a:r>
              <a:rPr lang="en-GB" sz="3600" b="1" dirty="0">
                <a:solidFill>
                  <a:srgbClr val="FFC600"/>
                </a:solidFill>
                <a:latin typeface="Karla" pitchFamily="2" charset="0"/>
              </a:rPr>
              <a:t>Part 1: What is Strangles and why does it matter?</a:t>
            </a:r>
          </a:p>
          <a:p>
            <a:pPr algn="just"/>
            <a:endParaRPr lang="en-GB" sz="3200" b="1" dirty="0">
              <a:solidFill>
                <a:schemeClr val="bg1"/>
              </a:solidFill>
              <a:latin typeface="Karla" pitchFamily="2" charset="0"/>
            </a:endParaRPr>
          </a:p>
          <a:p>
            <a:pPr algn="just"/>
            <a:r>
              <a:rPr lang="en-GB" sz="3200" dirty="0">
                <a:solidFill>
                  <a:schemeClr val="bg1"/>
                </a:solidFill>
                <a:latin typeface="Karla" pitchFamily="2" charset="0"/>
              </a:rPr>
              <a:t>Part 2: Spotting and diagnosing Strangles</a:t>
            </a:r>
          </a:p>
          <a:p>
            <a:pPr algn="just"/>
            <a:endParaRPr lang="en-GB" sz="3200" dirty="0">
              <a:solidFill>
                <a:schemeClr val="bg1"/>
              </a:solidFill>
              <a:latin typeface="Karla" pitchFamily="2" charset="0"/>
            </a:endParaRPr>
          </a:p>
          <a:p>
            <a:pPr algn="just"/>
            <a:r>
              <a:rPr lang="en-GB" sz="3200" dirty="0">
                <a:solidFill>
                  <a:schemeClr val="bg1"/>
                </a:solidFill>
                <a:latin typeface="Karla" pitchFamily="2" charset="0"/>
              </a:rPr>
              <a:t>Part 3: Managing an outbreak</a:t>
            </a:r>
          </a:p>
          <a:p>
            <a:pPr algn="just"/>
            <a:endParaRPr lang="en-GB" sz="3200" dirty="0">
              <a:solidFill>
                <a:schemeClr val="bg1"/>
              </a:solidFill>
              <a:latin typeface="Karla" pitchFamily="2" charset="0"/>
            </a:endParaRPr>
          </a:p>
          <a:p>
            <a:pPr algn="just"/>
            <a:r>
              <a:rPr lang="en-GB" sz="3200" dirty="0">
                <a:solidFill>
                  <a:schemeClr val="bg1"/>
                </a:solidFill>
                <a:latin typeface="Karla" pitchFamily="2" charset="0"/>
              </a:rPr>
              <a:t>Part 4: Reducing the risk</a:t>
            </a:r>
          </a:p>
          <a:p>
            <a:pPr algn="just"/>
            <a:endParaRPr lang="en-GB" sz="2400" dirty="0">
              <a:solidFill>
                <a:schemeClr val="bg1"/>
              </a:solidFill>
              <a:latin typeface="Karla" pitchFamily="2" charset="0"/>
            </a:endParaRPr>
          </a:p>
        </p:txBody>
      </p:sp>
    </p:spTree>
    <p:extLst>
      <p:ext uri="{BB962C8B-B14F-4D97-AF65-F5344CB8AC3E}">
        <p14:creationId xmlns:p14="http://schemas.microsoft.com/office/powerpoint/2010/main" val="25377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xEl>
                                              <p:pRg st="0" end="0"/>
                                            </p:txEl>
                                          </p:spTgt>
                                        </p:tgtEl>
                                      </p:cBhvr>
                                    </p:animEffect>
                                    <p:animScale>
                                      <p:cBhvr>
                                        <p:cTn id="7" dur="250" autoRev="1" fill="hold"/>
                                        <p:tgtEl>
                                          <p:spTgt spid="9">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0480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a:extLst>
              <a:ext uri="{FF2B5EF4-FFF2-40B4-BE49-F238E27FC236}">
                <a16:creationId xmlns:a16="http://schemas.microsoft.com/office/drawing/2014/main" id="{AEDFAB15-2855-48C8-81B0-6E89B51B3323}"/>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266826" y="709434"/>
            <a:ext cx="5534742" cy="4536878"/>
          </a:xfrm>
          <a:prstGeom prst="rect">
            <a:avLst/>
          </a:prstGeom>
        </p:spPr>
      </p:pic>
      <p:sp>
        <p:nvSpPr>
          <p:cNvPr id="6" name="Rectangle 5">
            <a:extLst>
              <a:ext uri="{FF2B5EF4-FFF2-40B4-BE49-F238E27FC236}">
                <a16:creationId xmlns:a16="http://schemas.microsoft.com/office/drawing/2014/main" id="{DD0F64E9-7202-46D7-81D5-272C0103D625}"/>
              </a:ext>
            </a:extLst>
          </p:cNvPr>
          <p:cNvSpPr/>
          <p:nvPr/>
        </p:nvSpPr>
        <p:spPr>
          <a:xfrm>
            <a:off x="6086475" y="2562225"/>
            <a:ext cx="5288398" cy="3662541"/>
          </a:xfrm>
          <a:prstGeom prst="rect">
            <a:avLst/>
          </a:prstGeom>
          <a:solidFill>
            <a:srgbClr val="243646"/>
          </a:solidFill>
        </p:spPr>
        <p:txBody>
          <a:bodyPr wrap="square">
            <a:spAutoFit/>
          </a:bodyPr>
          <a:lstStyle/>
          <a:p>
            <a:pPr algn="ctr"/>
            <a:endParaRPr lang="en-GB" sz="2400" dirty="0">
              <a:solidFill>
                <a:srgbClr val="C00000"/>
              </a:solidFill>
              <a:latin typeface="Lato" panose="020F0502020204030203" pitchFamily="34" charset="0"/>
              <a:ea typeface="Lato" panose="020F0502020204030203" pitchFamily="34" charset="0"/>
              <a:cs typeface="Lato" panose="020F0502020204030203" pitchFamily="34" charset="0"/>
            </a:endParaRPr>
          </a:p>
          <a:p>
            <a:pPr algn="ctr"/>
            <a:r>
              <a:rPr lang="en-GB" sz="2400" dirty="0">
                <a:solidFill>
                  <a:schemeClr val="bg1"/>
                </a:solidFill>
                <a:latin typeface="Karla" pitchFamily="2" charset="0"/>
                <a:ea typeface="Lato" panose="020F0502020204030203" pitchFamily="34" charset="0"/>
                <a:cs typeface="Lato" panose="020F0502020204030203" pitchFamily="34" charset="0"/>
              </a:rPr>
              <a:t>“…an increased understanding of key aspects of disease transmission and improved diagnostics permit the implementation of basic management practices that can greatly reduce the risk of this disease.”</a:t>
            </a:r>
          </a:p>
          <a:p>
            <a:pPr algn="ctr"/>
            <a:endParaRPr lang="en-GB" sz="1200" dirty="0">
              <a:solidFill>
                <a:schemeClr val="bg1"/>
              </a:solidFill>
              <a:latin typeface="Karla" pitchFamily="2" charset="0"/>
              <a:ea typeface="Lato" panose="020F0502020204030203" pitchFamily="34" charset="0"/>
              <a:cs typeface="Lato" panose="020F0502020204030203" pitchFamily="34" charset="0"/>
            </a:endParaRPr>
          </a:p>
          <a:p>
            <a:pPr algn="ctr"/>
            <a:r>
              <a:rPr lang="en-GB" sz="1600" i="1" dirty="0" err="1">
                <a:solidFill>
                  <a:schemeClr val="bg1"/>
                </a:solidFill>
                <a:latin typeface="Karla" pitchFamily="2" charset="0"/>
                <a:ea typeface="Lato" panose="020F0502020204030203" pitchFamily="34" charset="0"/>
                <a:cs typeface="Lato" panose="020F0502020204030203" pitchFamily="34" charset="0"/>
              </a:rPr>
              <a:t>Dr.</a:t>
            </a:r>
            <a:r>
              <a:rPr lang="en-GB" sz="1600" i="1" dirty="0">
                <a:solidFill>
                  <a:schemeClr val="bg1"/>
                </a:solidFill>
                <a:latin typeface="Karla" pitchFamily="2" charset="0"/>
                <a:ea typeface="Lato" panose="020F0502020204030203" pitchFamily="34" charset="0"/>
                <a:cs typeface="Lato" panose="020F0502020204030203" pitchFamily="34" charset="0"/>
              </a:rPr>
              <a:t> Andrew Waller, Animal Health Trust (2011)</a:t>
            </a:r>
          </a:p>
          <a:p>
            <a:pPr algn="ctr"/>
            <a:endParaRPr lang="en-GB" sz="1200" dirty="0">
              <a:solidFill>
                <a:srgbClr val="C00000"/>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picture containing game&#10;&#10;Description automatically generated">
            <a:extLst>
              <a:ext uri="{FF2B5EF4-FFF2-40B4-BE49-F238E27FC236}">
                <a16:creationId xmlns:a16="http://schemas.microsoft.com/office/drawing/2014/main" id="{82580A8B-66F0-42C5-BF6F-C34B094E08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2" name="TextBox 1">
            <a:extLst>
              <a:ext uri="{FF2B5EF4-FFF2-40B4-BE49-F238E27FC236}">
                <a16:creationId xmlns:a16="http://schemas.microsoft.com/office/drawing/2014/main" id="{2C2F7AE2-0D55-3999-6ACB-9FDCC7E842C8}"/>
              </a:ext>
            </a:extLst>
          </p:cNvPr>
          <p:cNvSpPr txBox="1"/>
          <p:nvPr/>
        </p:nvSpPr>
        <p:spPr>
          <a:xfrm>
            <a:off x="1176921" y="5258484"/>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 Redwings Horse Sanctuary</a:t>
            </a:r>
          </a:p>
        </p:txBody>
      </p:sp>
    </p:spTree>
    <p:extLst>
      <p:ext uri="{BB962C8B-B14F-4D97-AF65-F5344CB8AC3E}">
        <p14:creationId xmlns:p14="http://schemas.microsoft.com/office/powerpoint/2010/main" val="1373828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63B1-B32F-4171-8375-7B681DB7FD5F}"/>
              </a:ext>
            </a:extLst>
          </p:cNvPr>
          <p:cNvSpPr>
            <a:spLocks noGrp="1"/>
          </p:cNvSpPr>
          <p:nvPr>
            <p:ph type="title"/>
          </p:nvPr>
        </p:nvSpPr>
        <p:spPr/>
        <p:txBody>
          <a:bodyPr/>
          <a:lstStyle/>
          <a:p>
            <a:endParaRPr lang="en-GB"/>
          </a:p>
        </p:txBody>
      </p:sp>
      <p:pic>
        <p:nvPicPr>
          <p:cNvPr id="7" name="Content Placeholder 6" descr="A close up of a horse&#10;&#10;Description automatically generated">
            <a:extLst>
              <a:ext uri="{FF2B5EF4-FFF2-40B4-BE49-F238E27FC236}">
                <a16:creationId xmlns:a16="http://schemas.microsoft.com/office/drawing/2014/main" id="{837B5950-76AF-4782-9470-B1FAFFE2DD0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153152" y="1825625"/>
            <a:ext cx="3885696" cy="4351338"/>
          </a:xfrm>
        </p:spPr>
      </p:pic>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8CA49C8F-5457-451A-996F-A1DE39E02D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8" name="Title 1">
            <a:extLst>
              <a:ext uri="{FF2B5EF4-FFF2-40B4-BE49-F238E27FC236}">
                <a16:creationId xmlns:a16="http://schemas.microsoft.com/office/drawing/2014/main" id="{08AC6513-4D50-45D2-9BDA-BF4B385DCE67}"/>
              </a:ext>
            </a:extLst>
          </p:cNvPr>
          <p:cNvSpPr txBox="1">
            <a:spLocks/>
          </p:cNvSpPr>
          <p:nvPr/>
        </p:nvSpPr>
        <p:spPr>
          <a:xfrm>
            <a:off x="1357876" y="598938"/>
            <a:ext cx="4756933"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ea typeface="Lato" panose="020F0502020204030203" pitchFamily="34" charset="0"/>
                <a:cs typeface="Lato" panose="020F0502020204030203" pitchFamily="34" charset="0"/>
              </a:rPr>
              <a:t>About Strangles</a:t>
            </a:r>
            <a:endParaRPr lang="en-GB" dirty="0">
              <a:latin typeface="Thick Goth" panose="02000506020000020004" pitchFamily="50" charset="0"/>
            </a:endParaRPr>
          </a:p>
        </p:txBody>
      </p:sp>
      <p:pic>
        <p:nvPicPr>
          <p:cNvPr id="10" name="Picture 9" descr="A close up of a horse&#10;&#10;Description automatically generated">
            <a:extLst>
              <a:ext uri="{FF2B5EF4-FFF2-40B4-BE49-F238E27FC236}">
                <a16:creationId xmlns:a16="http://schemas.microsoft.com/office/drawing/2014/main" id="{63DB1E3A-85C0-4DB2-8475-F856920498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5909" y="314325"/>
            <a:ext cx="5562741" cy="6229350"/>
          </a:xfrm>
          <a:prstGeom prst="rect">
            <a:avLst/>
          </a:prstGeom>
        </p:spPr>
      </p:pic>
      <p:sp>
        <p:nvSpPr>
          <p:cNvPr id="11" name="Rectangle 10">
            <a:extLst>
              <a:ext uri="{FF2B5EF4-FFF2-40B4-BE49-F238E27FC236}">
                <a16:creationId xmlns:a16="http://schemas.microsoft.com/office/drawing/2014/main" id="{9B5CC2BA-7523-4DAA-AF49-DA8AB2741209}"/>
              </a:ext>
            </a:extLst>
          </p:cNvPr>
          <p:cNvSpPr/>
          <p:nvPr/>
        </p:nvSpPr>
        <p:spPr>
          <a:xfrm>
            <a:off x="523734" y="1764749"/>
            <a:ext cx="5562741" cy="3816429"/>
          </a:xfrm>
          <a:prstGeom prst="rect">
            <a:avLst/>
          </a:prstGeom>
        </p:spPr>
        <p:txBody>
          <a:bodyPr wrap="square">
            <a:spAutoFit/>
          </a:bodyPr>
          <a:lstStyle/>
          <a:p>
            <a:pPr marL="342900" indent="-342900">
              <a:buFont typeface="Arial" panose="020B0604020202020204" pitchFamily="34" charset="0"/>
              <a:buChar char="•"/>
            </a:pPr>
            <a:r>
              <a:rPr lang="en-GB" sz="2400" b="1" dirty="0">
                <a:solidFill>
                  <a:srgbClr val="415464"/>
                </a:solidFill>
                <a:latin typeface="Karla" pitchFamily="2" charset="0"/>
                <a:ea typeface="Lato" panose="020F0502020204030203" pitchFamily="34" charset="0"/>
                <a:cs typeface="Lato" panose="020F0502020204030203" pitchFamily="34" charset="0"/>
              </a:rPr>
              <a:t>Bacterial infection </a:t>
            </a:r>
            <a:r>
              <a:rPr lang="en-GB" sz="2400" dirty="0">
                <a:solidFill>
                  <a:srgbClr val="415464"/>
                </a:solidFill>
                <a:latin typeface="Karla" pitchFamily="2" charset="0"/>
                <a:ea typeface="Lato" panose="020F0502020204030203" pitchFamily="34" charset="0"/>
                <a:cs typeface="Lato" panose="020F0502020204030203" pitchFamily="34" charset="0"/>
              </a:rPr>
              <a:t>of the upper respiratory tract (</a:t>
            </a:r>
            <a:r>
              <a:rPr lang="en-GB" sz="2400" i="1" dirty="0">
                <a:solidFill>
                  <a:srgbClr val="415464"/>
                </a:solidFill>
                <a:latin typeface="Karla" pitchFamily="2" charset="0"/>
                <a:ea typeface="Lato" panose="020F0502020204030203" pitchFamily="34" charset="0"/>
                <a:cs typeface="Lato" panose="020F0502020204030203" pitchFamily="34" charset="0"/>
              </a:rPr>
              <a:t>Streptococcus equi</a:t>
            </a:r>
            <a:r>
              <a:rPr lang="en-GB" sz="2400" dirty="0">
                <a:solidFill>
                  <a:srgbClr val="415464"/>
                </a:solidFill>
                <a:latin typeface="Karla" pitchFamily="2" charset="0"/>
                <a:ea typeface="Lato" panose="020F0502020204030203" pitchFamily="34" charset="0"/>
                <a:cs typeface="Lato" panose="020F0502020204030203" pitchFamily="34" charset="0"/>
              </a:rPr>
              <a:t>)</a:t>
            </a:r>
          </a:p>
          <a:p>
            <a:r>
              <a:rPr lang="en-GB" sz="1000" dirty="0">
                <a:solidFill>
                  <a:srgbClr val="415464"/>
                </a:solidFill>
                <a:latin typeface="Karla" pitchFamily="2" charset="0"/>
                <a:ea typeface="Lato" panose="020F0502020204030203" pitchFamily="34" charset="0"/>
                <a:cs typeface="Lato" panose="020F0502020204030203" pitchFamily="34" charset="0"/>
              </a:rPr>
              <a:t>  </a:t>
            </a:r>
          </a:p>
          <a:p>
            <a:pPr marL="342900"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Equine specific</a:t>
            </a:r>
          </a:p>
          <a:p>
            <a:r>
              <a:rPr lang="en-GB" sz="1000" dirty="0">
                <a:solidFill>
                  <a:srgbClr val="415464"/>
                </a:solidFill>
                <a:latin typeface="Karla" pitchFamily="2" charset="0"/>
                <a:ea typeface="Lato" panose="020F0502020204030203" pitchFamily="34" charset="0"/>
                <a:cs typeface="Lato" panose="020F0502020204030203" pitchFamily="34" charset="0"/>
              </a:rPr>
              <a:t> </a:t>
            </a:r>
          </a:p>
          <a:p>
            <a:pPr marL="342900"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Spreads by </a:t>
            </a:r>
            <a:r>
              <a:rPr lang="en-GB" sz="2400" b="1" dirty="0">
                <a:solidFill>
                  <a:srgbClr val="415464"/>
                </a:solidFill>
                <a:latin typeface="Karla" pitchFamily="2" charset="0"/>
                <a:ea typeface="Lato" panose="020F0502020204030203" pitchFamily="34" charset="0"/>
                <a:cs typeface="Lato" panose="020F0502020204030203" pitchFamily="34" charset="0"/>
              </a:rPr>
              <a:t>direct </a:t>
            </a:r>
            <a:r>
              <a:rPr lang="en-GB" sz="2400" dirty="0">
                <a:solidFill>
                  <a:srgbClr val="415464"/>
                </a:solidFill>
                <a:latin typeface="Karla" pitchFamily="2" charset="0"/>
                <a:ea typeface="Lato" panose="020F0502020204030203" pitchFamily="34" charset="0"/>
                <a:cs typeface="Lato" panose="020F0502020204030203" pitchFamily="34" charset="0"/>
              </a:rPr>
              <a:t>and </a:t>
            </a:r>
            <a:r>
              <a:rPr lang="en-GB" sz="2400" b="1" dirty="0">
                <a:solidFill>
                  <a:srgbClr val="415464"/>
                </a:solidFill>
                <a:latin typeface="Karla" pitchFamily="2" charset="0"/>
                <a:ea typeface="Lato" panose="020F0502020204030203" pitchFamily="34" charset="0"/>
                <a:cs typeface="Lato" panose="020F0502020204030203" pitchFamily="34" charset="0"/>
              </a:rPr>
              <a:t>indirect contact </a:t>
            </a:r>
          </a:p>
          <a:p>
            <a:r>
              <a:rPr lang="en-GB" sz="1000" b="1" dirty="0">
                <a:solidFill>
                  <a:srgbClr val="415464"/>
                </a:solidFill>
                <a:latin typeface="Karla" pitchFamily="2" charset="0"/>
                <a:ea typeface="Lato" panose="020F0502020204030203" pitchFamily="34" charset="0"/>
                <a:cs typeface="Lato" panose="020F0502020204030203" pitchFamily="34" charset="0"/>
              </a:rPr>
              <a:t> </a:t>
            </a:r>
          </a:p>
          <a:p>
            <a:pPr marL="342900" indent="-342900">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Low mortality but </a:t>
            </a:r>
            <a:r>
              <a:rPr lang="en-GB" sz="2400" b="1" dirty="0">
                <a:solidFill>
                  <a:srgbClr val="415464"/>
                </a:solidFill>
                <a:latin typeface="Karla" pitchFamily="2" charset="0"/>
                <a:ea typeface="Lato" panose="020F0502020204030203" pitchFamily="34" charset="0"/>
                <a:cs typeface="Lato" panose="020F0502020204030203" pitchFamily="34" charset="0"/>
              </a:rPr>
              <a:t>high morbidity </a:t>
            </a:r>
          </a:p>
          <a:p>
            <a:r>
              <a:rPr lang="en-GB" sz="1000" b="1" dirty="0">
                <a:solidFill>
                  <a:srgbClr val="415464"/>
                </a:solidFill>
                <a:latin typeface="Karla" pitchFamily="2" charset="0"/>
                <a:ea typeface="Lato" panose="020F0502020204030203" pitchFamily="34" charset="0"/>
                <a:cs typeface="Lato" panose="020F0502020204030203" pitchFamily="34" charset="0"/>
              </a:rPr>
              <a:t> </a:t>
            </a:r>
          </a:p>
          <a:p>
            <a:pPr marL="342900" indent="-342900">
              <a:buFont typeface="Arial" panose="020B0604020202020204" pitchFamily="34" charset="0"/>
              <a:buChar char="•"/>
            </a:pPr>
            <a:r>
              <a:rPr lang="en-GB" sz="2400" b="1" dirty="0">
                <a:solidFill>
                  <a:srgbClr val="415464"/>
                </a:solidFill>
                <a:latin typeface="Karla" pitchFamily="2" charset="0"/>
                <a:ea typeface="Lato" panose="020F0502020204030203" pitchFamily="34" charset="0"/>
                <a:cs typeface="Lato" panose="020F0502020204030203" pitchFamily="34" charset="0"/>
              </a:rPr>
              <a:t>Resists </a:t>
            </a:r>
            <a:r>
              <a:rPr lang="en-GB" sz="2400" dirty="0">
                <a:solidFill>
                  <a:srgbClr val="415464"/>
                </a:solidFill>
                <a:latin typeface="Karla" pitchFamily="2" charset="0"/>
                <a:ea typeface="Lato" panose="020F0502020204030203" pitchFamily="34" charset="0"/>
                <a:cs typeface="Lato" panose="020F0502020204030203" pitchFamily="34" charset="0"/>
              </a:rPr>
              <a:t>the </a:t>
            </a:r>
            <a:r>
              <a:rPr lang="en-GB" sz="2400" b="1" dirty="0">
                <a:solidFill>
                  <a:srgbClr val="415464"/>
                </a:solidFill>
                <a:latin typeface="Karla" pitchFamily="2" charset="0"/>
                <a:ea typeface="Lato" panose="020F0502020204030203" pitchFamily="34" charset="0"/>
                <a:cs typeface="Lato" panose="020F0502020204030203" pitchFamily="34" charset="0"/>
              </a:rPr>
              <a:t>immune system</a:t>
            </a:r>
          </a:p>
          <a:p>
            <a:r>
              <a:rPr lang="en-GB" sz="1000" b="1" dirty="0">
                <a:solidFill>
                  <a:srgbClr val="415464"/>
                </a:solidFill>
                <a:latin typeface="Karla" pitchFamily="2" charset="0"/>
                <a:ea typeface="Lato" panose="020F0502020204030203" pitchFamily="34" charset="0"/>
                <a:cs typeface="Lato" panose="020F0502020204030203" pitchFamily="34" charset="0"/>
              </a:rPr>
              <a:t> </a:t>
            </a:r>
          </a:p>
          <a:p>
            <a:pPr marL="342900" indent="-342900">
              <a:buFont typeface="Arial" panose="020B0604020202020204" pitchFamily="34" charset="0"/>
              <a:buChar char="•"/>
            </a:pPr>
            <a:r>
              <a:rPr lang="en-GB" sz="2400" b="1" dirty="0">
                <a:solidFill>
                  <a:srgbClr val="415464"/>
                </a:solidFill>
                <a:latin typeface="Karla" pitchFamily="2" charset="0"/>
                <a:ea typeface="Lato" panose="020F0502020204030203" pitchFamily="34" charset="0"/>
                <a:cs typeface="Lato" panose="020F0502020204030203" pitchFamily="34" charset="0"/>
              </a:rPr>
              <a:t>Can persist </a:t>
            </a:r>
            <a:r>
              <a:rPr lang="en-GB" sz="2400" dirty="0">
                <a:solidFill>
                  <a:srgbClr val="415464"/>
                </a:solidFill>
                <a:latin typeface="Karla" pitchFamily="2" charset="0"/>
                <a:ea typeface="Lato" panose="020F0502020204030203" pitchFamily="34" charset="0"/>
                <a:cs typeface="Lato" panose="020F0502020204030203" pitchFamily="34" charset="0"/>
              </a:rPr>
              <a:t>in the external environment – 6 weeks in water</a:t>
            </a:r>
          </a:p>
        </p:txBody>
      </p:sp>
      <p:sp>
        <p:nvSpPr>
          <p:cNvPr id="3" name="TextBox 2">
            <a:extLst>
              <a:ext uri="{FF2B5EF4-FFF2-40B4-BE49-F238E27FC236}">
                <a16:creationId xmlns:a16="http://schemas.microsoft.com/office/drawing/2014/main" id="{72C58C20-A2B7-4203-F20D-C3FBBE6904F5}"/>
              </a:ext>
            </a:extLst>
          </p:cNvPr>
          <p:cNvSpPr txBox="1"/>
          <p:nvPr/>
        </p:nvSpPr>
        <p:spPr>
          <a:xfrm>
            <a:off x="6305909" y="6264580"/>
            <a:ext cx="4085058" cy="276999"/>
          </a:xfrm>
          <a:prstGeom prst="rect">
            <a:avLst/>
          </a:prstGeom>
          <a:noFill/>
        </p:spPr>
        <p:txBody>
          <a:bodyPr wrap="square" rtlCol="0">
            <a:spAutoFit/>
          </a:bodyPr>
          <a:lstStyle/>
          <a:p>
            <a:r>
              <a:rPr lang="en-GB" sz="1200" dirty="0">
                <a:latin typeface="Karla" pitchFamily="2" charset="0"/>
              </a:rPr>
              <a:t>Image credit: Redwings Horse Sanctuary</a:t>
            </a:r>
          </a:p>
        </p:txBody>
      </p:sp>
    </p:spTree>
    <p:extLst>
      <p:ext uri="{BB962C8B-B14F-4D97-AF65-F5344CB8AC3E}">
        <p14:creationId xmlns:p14="http://schemas.microsoft.com/office/powerpoint/2010/main" val="2016228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4376059" y="323850"/>
            <a:ext cx="7444466"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5E471744-D520-4EFA-ABC7-C0A6F0AC73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E2270C11-3783-4845-9512-72B0215B34EA}"/>
              </a:ext>
            </a:extLst>
          </p:cNvPr>
          <p:cNvSpPr txBox="1">
            <a:spLocks/>
          </p:cNvSpPr>
          <p:nvPr/>
        </p:nvSpPr>
        <p:spPr>
          <a:xfrm>
            <a:off x="4660497" y="371084"/>
            <a:ext cx="6997700"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rgbClr val="243646"/>
                </a:solidFill>
                <a:latin typeface="Thick Goth" panose="02000506020000020004" pitchFamily="50" charset="0"/>
                <a:ea typeface="Lato" panose="020F0502020204030203" pitchFamily="34" charset="0"/>
                <a:cs typeface="Lato" panose="020F0502020204030203" pitchFamily="34" charset="0"/>
              </a:rPr>
              <a:t> </a:t>
            </a:r>
            <a:r>
              <a:rPr lang="en-GB" dirty="0">
                <a:latin typeface="Thick Goth" panose="02000506020000020004" pitchFamily="50" charset="0"/>
                <a:ea typeface="Lato" panose="020F0502020204030203" pitchFamily="34" charset="0"/>
                <a:cs typeface="Lato" panose="020F0502020204030203" pitchFamily="34" charset="0"/>
              </a:rPr>
              <a:t>Why does it matter?</a:t>
            </a:r>
            <a:endParaRPr lang="en-GB" dirty="0">
              <a:latin typeface="Thick Goth" panose="02000506020000020004" pitchFamily="50" charset="0"/>
            </a:endParaRPr>
          </a:p>
        </p:txBody>
      </p:sp>
      <p:sp>
        <p:nvSpPr>
          <p:cNvPr id="7" name="Content Placeholder 2">
            <a:extLst>
              <a:ext uri="{FF2B5EF4-FFF2-40B4-BE49-F238E27FC236}">
                <a16:creationId xmlns:a16="http://schemas.microsoft.com/office/drawing/2014/main" id="{63728D6A-313F-4B5E-9D16-1080C1FAC671}"/>
              </a:ext>
            </a:extLst>
          </p:cNvPr>
          <p:cNvSpPr txBox="1">
            <a:spLocks/>
          </p:cNvSpPr>
          <p:nvPr/>
        </p:nvSpPr>
        <p:spPr>
          <a:xfrm>
            <a:off x="4498170" y="1464179"/>
            <a:ext cx="7322355" cy="4811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415464"/>
                </a:solidFill>
                <a:latin typeface="Karla" pitchFamily="2" charset="0"/>
                <a:ea typeface="Lato" panose="020F0502020204030203" pitchFamily="34" charset="0"/>
                <a:cs typeface="Lato" panose="020F0502020204030203" pitchFamily="34" charset="0"/>
              </a:rPr>
              <a:t>Up to </a:t>
            </a:r>
            <a:r>
              <a:rPr lang="en-GB" sz="2400" b="1" dirty="0">
                <a:solidFill>
                  <a:srgbClr val="415464"/>
                </a:solidFill>
                <a:latin typeface="Karla" pitchFamily="2" charset="0"/>
                <a:ea typeface="Lato" panose="020F0502020204030203" pitchFamily="34" charset="0"/>
                <a:cs typeface="Lato" panose="020F0502020204030203" pitchFamily="34" charset="0"/>
              </a:rPr>
              <a:t>100% infection rate </a:t>
            </a:r>
            <a:r>
              <a:rPr lang="en-GB" sz="2400" dirty="0">
                <a:solidFill>
                  <a:srgbClr val="415464"/>
                </a:solidFill>
                <a:latin typeface="Karla" pitchFamily="2" charset="0"/>
                <a:ea typeface="Lato" panose="020F0502020204030203" pitchFamily="34" charset="0"/>
                <a:cs typeface="Lato" panose="020F0502020204030203" pitchFamily="34" charset="0"/>
              </a:rPr>
              <a:t>in horses with no immunity</a:t>
            </a:r>
          </a:p>
          <a:p>
            <a:endParaRPr lang="en-GB" sz="800" dirty="0">
              <a:solidFill>
                <a:srgbClr val="415464"/>
              </a:solidFill>
              <a:latin typeface="Karla" pitchFamily="2" charset="0"/>
              <a:ea typeface="Lato" panose="020F0502020204030203" pitchFamily="34" charset="0"/>
              <a:cs typeface="Lato" panose="020F0502020204030203" pitchFamily="34" charset="0"/>
            </a:endParaRPr>
          </a:p>
          <a:p>
            <a:r>
              <a:rPr lang="en-GB" sz="2400" dirty="0">
                <a:solidFill>
                  <a:srgbClr val="415464"/>
                </a:solidFill>
                <a:latin typeface="Karla" pitchFamily="2" charset="0"/>
                <a:ea typeface="Lato" panose="020F0502020204030203" pitchFamily="34" charset="0"/>
                <a:cs typeface="Lato" panose="020F0502020204030203" pitchFamily="34" charset="0"/>
              </a:rPr>
              <a:t>Up to </a:t>
            </a:r>
            <a:r>
              <a:rPr lang="en-GB" sz="2400" b="1" dirty="0">
                <a:solidFill>
                  <a:srgbClr val="415464"/>
                </a:solidFill>
                <a:latin typeface="Karla" pitchFamily="2" charset="0"/>
                <a:ea typeface="Lato" panose="020F0502020204030203" pitchFamily="34" charset="0"/>
                <a:cs typeface="Lato" panose="020F0502020204030203" pitchFamily="34" charset="0"/>
              </a:rPr>
              <a:t>10% fatality rate </a:t>
            </a:r>
            <a:r>
              <a:rPr lang="en-GB" sz="2400" dirty="0">
                <a:solidFill>
                  <a:srgbClr val="415464"/>
                </a:solidFill>
                <a:latin typeface="Karla" pitchFamily="2" charset="0"/>
                <a:ea typeface="Lato" panose="020F0502020204030203" pitchFamily="34" charset="0"/>
                <a:cs typeface="Lato" panose="020F0502020204030203" pitchFamily="34" charset="0"/>
              </a:rPr>
              <a:t>in some outbreaks</a:t>
            </a:r>
          </a:p>
          <a:p>
            <a:endParaRPr lang="en-GB" sz="800" dirty="0">
              <a:solidFill>
                <a:srgbClr val="415464"/>
              </a:solidFill>
              <a:latin typeface="Karla" pitchFamily="2" charset="0"/>
              <a:ea typeface="Lato" panose="020F0502020204030203" pitchFamily="34" charset="0"/>
              <a:cs typeface="Lato" panose="020F0502020204030203" pitchFamily="34" charset="0"/>
            </a:endParaRPr>
          </a:p>
          <a:p>
            <a:r>
              <a:rPr lang="en-GB" sz="2400" b="1" dirty="0">
                <a:solidFill>
                  <a:srgbClr val="415464"/>
                </a:solidFill>
                <a:latin typeface="Karla" pitchFamily="2" charset="0"/>
                <a:ea typeface="Lato" panose="020F0502020204030203" pitchFamily="34" charset="0"/>
                <a:cs typeface="Lato" panose="020F0502020204030203" pitchFamily="34" charset="0"/>
              </a:rPr>
              <a:t>Does not discriminate </a:t>
            </a:r>
            <a:r>
              <a:rPr lang="en-GB" sz="2400" dirty="0">
                <a:solidFill>
                  <a:srgbClr val="415464"/>
                </a:solidFill>
                <a:latin typeface="Karla" pitchFamily="2" charset="0"/>
                <a:ea typeface="Lato" panose="020F0502020204030203" pitchFamily="34" charset="0"/>
                <a:cs typeface="Lato" panose="020F0502020204030203" pitchFamily="34" charset="0"/>
              </a:rPr>
              <a:t>– it moves throughout  the world with a mobile equine population</a:t>
            </a:r>
          </a:p>
          <a:p>
            <a:endParaRPr lang="en-GB" sz="800" dirty="0">
              <a:solidFill>
                <a:srgbClr val="415464"/>
              </a:solidFill>
              <a:latin typeface="Karla" pitchFamily="2" charset="0"/>
              <a:ea typeface="Lato" panose="020F0502020204030203" pitchFamily="34" charset="0"/>
              <a:cs typeface="Lato" panose="020F0502020204030203" pitchFamily="34" charset="0"/>
            </a:endParaRPr>
          </a:p>
          <a:p>
            <a:r>
              <a:rPr lang="en-GB" sz="2400" dirty="0">
                <a:solidFill>
                  <a:srgbClr val="415464"/>
                </a:solidFill>
                <a:latin typeface="Karla" pitchFamily="2" charset="0"/>
                <a:ea typeface="Lato" panose="020F0502020204030203" pitchFamily="34" charset="0"/>
                <a:cs typeface="Lato" panose="020F0502020204030203" pitchFamily="34" charset="0"/>
              </a:rPr>
              <a:t>Causes </a:t>
            </a:r>
            <a:r>
              <a:rPr lang="en-GB" sz="2400" b="1" dirty="0">
                <a:solidFill>
                  <a:srgbClr val="415464"/>
                </a:solidFill>
                <a:latin typeface="Karla" pitchFamily="2" charset="0"/>
                <a:ea typeface="Lato" panose="020F0502020204030203" pitchFamily="34" charset="0"/>
                <a:cs typeface="Lato" panose="020F0502020204030203" pitchFamily="34" charset="0"/>
              </a:rPr>
              <a:t>real suffering </a:t>
            </a:r>
            <a:r>
              <a:rPr lang="en-GB" sz="2400" dirty="0">
                <a:solidFill>
                  <a:srgbClr val="415464"/>
                </a:solidFill>
                <a:latin typeface="Karla" pitchFamily="2" charset="0"/>
                <a:ea typeface="Lato" panose="020F0502020204030203" pitchFamily="34" charset="0"/>
                <a:cs typeface="Lato" panose="020F0502020204030203" pitchFamily="34" charset="0"/>
              </a:rPr>
              <a:t>and complications in up to 20% of cases</a:t>
            </a:r>
          </a:p>
          <a:p>
            <a:endParaRPr lang="en-GB" sz="800" dirty="0">
              <a:solidFill>
                <a:srgbClr val="415464"/>
              </a:solidFill>
              <a:latin typeface="Karla" pitchFamily="2" charset="0"/>
              <a:ea typeface="Lato" panose="020F0502020204030203" pitchFamily="34" charset="0"/>
              <a:cs typeface="Lato" panose="020F0502020204030203" pitchFamily="34" charset="0"/>
            </a:endParaRPr>
          </a:p>
          <a:p>
            <a:r>
              <a:rPr lang="en-GB" sz="2400" dirty="0">
                <a:solidFill>
                  <a:srgbClr val="415464"/>
                </a:solidFill>
                <a:latin typeface="Karla" pitchFamily="2" charset="0"/>
                <a:ea typeface="Lato" panose="020F0502020204030203" pitchFamily="34" charset="0"/>
                <a:cs typeface="Lato" panose="020F0502020204030203" pitchFamily="34" charset="0"/>
              </a:rPr>
              <a:t>Approximately 75% of outbreaks result in the development of long term </a:t>
            </a:r>
            <a:r>
              <a:rPr lang="en-GB" sz="2400" b="1" dirty="0">
                <a:solidFill>
                  <a:srgbClr val="415464"/>
                </a:solidFill>
                <a:latin typeface="Karla" pitchFamily="2" charset="0"/>
                <a:ea typeface="Lato" panose="020F0502020204030203" pitchFamily="34" charset="0"/>
                <a:cs typeface="Lato" panose="020F0502020204030203" pitchFamily="34" charset="0"/>
              </a:rPr>
              <a:t>Strangles carriers</a:t>
            </a:r>
          </a:p>
          <a:p>
            <a:pPr algn="just"/>
            <a:endParaRPr lang="en-GB" sz="2200" dirty="0">
              <a:latin typeface="Karla" pitchFamily="2" charset="0"/>
              <a:ea typeface="Lato" panose="020F0502020204030203" pitchFamily="34" charset="0"/>
              <a:cs typeface="Lato" panose="020F0502020204030203" pitchFamily="34" charset="0"/>
            </a:endParaRPr>
          </a:p>
          <a:p>
            <a:pPr marL="0" indent="0">
              <a:buFont typeface="Arial" panose="020B0604020202020204" pitchFamily="34" charset="0"/>
              <a:buNone/>
            </a:pPr>
            <a:endParaRPr lang="en-GB" sz="1200" dirty="0"/>
          </a:p>
          <a:p>
            <a:endParaRPr lang="en-GB" dirty="0"/>
          </a:p>
          <a:p>
            <a:endParaRPr lang="en-GB" dirty="0"/>
          </a:p>
          <a:p>
            <a:endParaRPr lang="en-GB" dirty="0"/>
          </a:p>
          <a:p>
            <a:endParaRPr lang="en-GB" dirty="0"/>
          </a:p>
          <a:p>
            <a:endParaRPr lang="en-GB" dirty="0"/>
          </a:p>
          <a:p>
            <a:pPr marL="0" indent="0">
              <a:buFont typeface="Arial" panose="020B0604020202020204" pitchFamily="34" charset="0"/>
              <a:buNone/>
            </a:pPr>
            <a:endParaRPr lang="en-GB" dirty="0"/>
          </a:p>
        </p:txBody>
      </p:sp>
      <p:pic>
        <p:nvPicPr>
          <p:cNvPr id="8" name="Picture 7">
            <a:extLst>
              <a:ext uri="{FF2B5EF4-FFF2-40B4-BE49-F238E27FC236}">
                <a16:creationId xmlns:a16="http://schemas.microsoft.com/office/drawing/2014/main" id="{F8782A0F-B86A-4C7B-9B7E-A5D2FAF020D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308836" y="1408619"/>
            <a:ext cx="3850723" cy="3248623"/>
          </a:xfrm>
          <a:prstGeom prst="rect">
            <a:avLst/>
          </a:prstGeom>
        </p:spPr>
      </p:pic>
      <p:sp>
        <p:nvSpPr>
          <p:cNvPr id="9" name="Content Placeholder 2">
            <a:extLst>
              <a:ext uri="{FF2B5EF4-FFF2-40B4-BE49-F238E27FC236}">
                <a16:creationId xmlns:a16="http://schemas.microsoft.com/office/drawing/2014/main" id="{8C7B1829-D8A4-42BF-9A9F-BF443BA33202}"/>
              </a:ext>
            </a:extLst>
          </p:cNvPr>
          <p:cNvSpPr txBox="1">
            <a:spLocks/>
          </p:cNvSpPr>
          <p:nvPr/>
        </p:nvSpPr>
        <p:spPr>
          <a:xfrm>
            <a:off x="290999" y="4807154"/>
            <a:ext cx="3850723" cy="1744361"/>
          </a:xfrm>
          <a:prstGeom prst="rect">
            <a:avLst/>
          </a:prstGeom>
          <a:solidFill>
            <a:srgbClr val="243646"/>
          </a:solidFill>
          <a:ln>
            <a:no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GB" sz="1800" dirty="0">
                <a:solidFill>
                  <a:schemeClr val="bg1"/>
                </a:solidFill>
                <a:latin typeface="Karla" pitchFamily="2" charset="0"/>
                <a:ea typeface="Lato" panose="020F0502020204030203" pitchFamily="34" charset="0"/>
                <a:cs typeface="Lato" panose="020F0502020204030203" pitchFamily="34" charset="0"/>
              </a:rPr>
              <a:t>Norma was sadly put to sleep after complications led to an abscess bursting into her oesophagus. </a:t>
            </a:r>
          </a:p>
          <a:p>
            <a:pPr marL="0" indent="0" algn="ctr">
              <a:buNone/>
            </a:pPr>
            <a:r>
              <a:rPr lang="en-GB" sz="1800" dirty="0">
                <a:solidFill>
                  <a:schemeClr val="bg1"/>
                </a:solidFill>
                <a:latin typeface="Karla" pitchFamily="2" charset="0"/>
                <a:ea typeface="Lato" panose="020F0502020204030203" pitchFamily="34" charset="0"/>
                <a:cs typeface="Lato" panose="020F0502020204030203" pitchFamily="34" charset="0"/>
              </a:rPr>
              <a:t>Though relatively rare, Strangles fatalities can be devastating.</a:t>
            </a:r>
            <a:endParaRPr lang="en-US" sz="1800" dirty="0">
              <a:solidFill>
                <a:schemeClr val="bg1"/>
              </a:solidFill>
              <a:latin typeface="Karla" pitchFamily="2" charset="0"/>
              <a:ea typeface="Lato" panose="020F0502020204030203" pitchFamily="34" charset="0"/>
              <a:cs typeface="Lato" panose="020F0502020204030203" pitchFamily="34" charset="0"/>
            </a:endParaRPr>
          </a:p>
          <a:p>
            <a:pPr marL="0" indent="0">
              <a:buNone/>
            </a:pPr>
            <a:endParaRPr lang="en-US" sz="1200" dirty="0"/>
          </a:p>
        </p:txBody>
      </p:sp>
      <p:sp>
        <p:nvSpPr>
          <p:cNvPr id="2" name="TextBox 1">
            <a:extLst>
              <a:ext uri="{FF2B5EF4-FFF2-40B4-BE49-F238E27FC236}">
                <a16:creationId xmlns:a16="http://schemas.microsoft.com/office/drawing/2014/main" id="{7B6A295F-D964-F166-6ED9-5523EC7EF940}"/>
              </a:ext>
            </a:extLst>
          </p:cNvPr>
          <p:cNvSpPr txBox="1"/>
          <p:nvPr/>
        </p:nvSpPr>
        <p:spPr>
          <a:xfrm>
            <a:off x="291000" y="4589778"/>
            <a:ext cx="4085058" cy="276999"/>
          </a:xfrm>
          <a:prstGeom prst="rect">
            <a:avLst/>
          </a:prstGeom>
          <a:noFill/>
        </p:spPr>
        <p:txBody>
          <a:bodyPr wrap="square" rtlCol="0">
            <a:spAutoFit/>
          </a:bodyPr>
          <a:lstStyle/>
          <a:p>
            <a:r>
              <a:rPr lang="en-GB" sz="1200" dirty="0">
                <a:latin typeface="Karla" pitchFamily="2" charset="0"/>
              </a:rPr>
              <a:t>Photo credit: Redwings Horse Sanctuary</a:t>
            </a:r>
          </a:p>
        </p:txBody>
      </p:sp>
    </p:spTree>
    <p:extLst>
      <p:ext uri="{BB962C8B-B14F-4D97-AF65-F5344CB8AC3E}">
        <p14:creationId xmlns:p14="http://schemas.microsoft.com/office/powerpoint/2010/main" val="1518089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6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4BC354-8977-43AC-9CEE-55E018710D40}"/>
              </a:ext>
            </a:extLst>
          </p:cNvPr>
          <p:cNvSpPr/>
          <p:nvPr/>
        </p:nvSpPr>
        <p:spPr>
          <a:xfrm>
            <a:off x="352425" y="323850"/>
            <a:ext cx="11468100" cy="6219825"/>
          </a:xfrm>
          <a:prstGeom prst="rect">
            <a:avLst/>
          </a:prstGeom>
          <a:solidFill>
            <a:srgbClr val="F5F5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GB" dirty="0">
              <a:solidFill>
                <a:srgbClr val="243646"/>
              </a:solidFill>
            </a:endParaRPr>
          </a:p>
        </p:txBody>
      </p:sp>
      <p:pic>
        <p:nvPicPr>
          <p:cNvPr id="5" name="Picture 4" descr="A picture containing game&#10;&#10;Description automatically generated">
            <a:extLst>
              <a:ext uri="{FF2B5EF4-FFF2-40B4-BE49-F238E27FC236}">
                <a16:creationId xmlns:a16="http://schemas.microsoft.com/office/drawing/2014/main" id="{D5446F34-C0D9-4978-891D-3D9ED529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5" y="-40766"/>
            <a:ext cx="1530626" cy="1542584"/>
          </a:xfrm>
          <a:prstGeom prst="rect">
            <a:avLst/>
          </a:prstGeom>
        </p:spPr>
      </p:pic>
      <p:sp>
        <p:nvSpPr>
          <p:cNvPr id="6" name="Title 1">
            <a:extLst>
              <a:ext uri="{FF2B5EF4-FFF2-40B4-BE49-F238E27FC236}">
                <a16:creationId xmlns:a16="http://schemas.microsoft.com/office/drawing/2014/main" id="{35A6A538-E695-47EE-95C6-6ABA4B262BD9}"/>
              </a:ext>
            </a:extLst>
          </p:cNvPr>
          <p:cNvSpPr txBox="1">
            <a:spLocks/>
          </p:cNvSpPr>
          <p:nvPr/>
        </p:nvSpPr>
        <p:spPr>
          <a:xfrm>
            <a:off x="2458251" y="449110"/>
            <a:ext cx="8163820" cy="906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ick Goth" panose="02000506020000020004" pitchFamily="50" charset="0"/>
              </a:rPr>
              <a:t>What is a Strangles carrier?</a:t>
            </a:r>
          </a:p>
        </p:txBody>
      </p:sp>
      <p:pic>
        <p:nvPicPr>
          <p:cNvPr id="7" name="Picture 6">
            <a:extLst>
              <a:ext uri="{FF2B5EF4-FFF2-40B4-BE49-F238E27FC236}">
                <a16:creationId xmlns:a16="http://schemas.microsoft.com/office/drawing/2014/main" id="{DA59FA03-FC6A-4DCC-9815-D10FC28356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5300" y="1355272"/>
            <a:ext cx="5126777" cy="3940628"/>
          </a:xfrm>
          <a:prstGeom prst="rect">
            <a:avLst/>
          </a:prstGeom>
        </p:spPr>
      </p:pic>
      <p:sp>
        <p:nvSpPr>
          <p:cNvPr id="8" name="Content Placeholder 2">
            <a:extLst>
              <a:ext uri="{FF2B5EF4-FFF2-40B4-BE49-F238E27FC236}">
                <a16:creationId xmlns:a16="http://schemas.microsoft.com/office/drawing/2014/main" id="{43DEA3AD-0B4A-4FA7-B73A-DB11A97B9836}"/>
              </a:ext>
            </a:extLst>
          </p:cNvPr>
          <p:cNvSpPr txBox="1">
            <a:spLocks/>
          </p:cNvSpPr>
          <p:nvPr/>
        </p:nvSpPr>
        <p:spPr>
          <a:xfrm>
            <a:off x="6377610" y="4957687"/>
            <a:ext cx="5126778" cy="1451203"/>
          </a:xfrm>
          <a:prstGeom prst="rect">
            <a:avLst/>
          </a:prstGeom>
          <a:solidFill>
            <a:srgbClr val="243646"/>
          </a:solidFill>
          <a:ln>
            <a:no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GB" sz="1800" dirty="0">
                <a:solidFill>
                  <a:schemeClr val="bg1"/>
                </a:solidFill>
                <a:latin typeface="Karla" pitchFamily="2" charset="0"/>
                <a:ea typeface="Lato" panose="020F0502020204030203" pitchFamily="34" charset="0"/>
                <a:cs typeface="Lato" panose="020F0502020204030203" pitchFamily="34" charset="0"/>
              </a:rPr>
              <a:t>Clydesdale Rosie had been in the same home for 10 years. Routine screening at Redwings found she was a Strangles carrier. She was treated and tested negative before being released from quarantine.</a:t>
            </a:r>
            <a:endParaRPr lang="en-US" sz="1800" dirty="0">
              <a:solidFill>
                <a:schemeClr val="bg1"/>
              </a:solidFill>
              <a:latin typeface="Karla" pitchFamily="2" charset="0"/>
              <a:ea typeface="Lato" panose="020F0502020204030203" pitchFamily="34" charset="0"/>
              <a:cs typeface="Lato" panose="020F0502020204030203" pitchFamily="34" charset="0"/>
            </a:endParaRPr>
          </a:p>
          <a:p>
            <a:pPr marL="0" indent="0">
              <a:buNone/>
            </a:pPr>
            <a:endParaRPr lang="en-US" sz="1200" dirty="0"/>
          </a:p>
        </p:txBody>
      </p:sp>
      <p:sp>
        <p:nvSpPr>
          <p:cNvPr id="2" name="Rectangle 1">
            <a:extLst>
              <a:ext uri="{FF2B5EF4-FFF2-40B4-BE49-F238E27FC236}">
                <a16:creationId xmlns:a16="http://schemas.microsoft.com/office/drawing/2014/main" id="{072000AB-0B70-4878-8513-2F4A7B08B19F}"/>
              </a:ext>
            </a:extLst>
          </p:cNvPr>
          <p:cNvSpPr/>
          <p:nvPr/>
        </p:nvSpPr>
        <p:spPr>
          <a:xfrm>
            <a:off x="776753" y="2649363"/>
            <a:ext cx="5285320" cy="2308324"/>
          </a:xfrm>
          <a:prstGeom prst="rect">
            <a:avLst/>
          </a:prstGeom>
        </p:spPr>
        <p:txBody>
          <a:bodyPr wrap="square">
            <a:spAutoFit/>
          </a:bodyPr>
          <a:lstStyle/>
          <a:p>
            <a:pPr marL="342900" indent="-342900" algn="just">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Increased risk of shedding during times of stress</a:t>
            </a:r>
          </a:p>
          <a:p>
            <a:pPr marL="342900" indent="-342900" algn="just">
              <a:buFont typeface="Arial" panose="020B0604020202020204" pitchFamily="34" charset="0"/>
              <a:buChar char="•"/>
            </a:pPr>
            <a:endParaRPr lang="en-GB" sz="2400" dirty="0">
              <a:solidFill>
                <a:srgbClr val="415464"/>
              </a:solidFill>
              <a:latin typeface="Karla" pitchFamily="2" charset="0"/>
              <a:ea typeface="Lato" panose="020F0502020204030203" pitchFamily="34" charset="0"/>
              <a:cs typeface="Lato" panose="020F0502020204030203" pitchFamily="34" charset="0"/>
            </a:endParaRPr>
          </a:p>
          <a:p>
            <a:pPr marL="342900" indent="-342900" algn="just">
              <a:buFont typeface="Arial" panose="020B0604020202020204" pitchFamily="34" charset="0"/>
              <a:buChar char="•"/>
            </a:pPr>
            <a:r>
              <a:rPr lang="en-GB" sz="2400" dirty="0">
                <a:solidFill>
                  <a:srgbClr val="415464"/>
                </a:solidFill>
                <a:latin typeface="Karla" pitchFamily="2" charset="0"/>
                <a:ea typeface="Lato" panose="020F0502020204030203" pitchFamily="34" charset="0"/>
                <a:cs typeface="Lato" panose="020F0502020204030203" pitchFamily="34" charset="0"/>
              </a:rPr>
              <a:t>Horse may produce antibodies indefinitely that will show up on a blood test (some cases do not)</a:t>
            </a:r>
          </a:p>
        </p:txBody>
      </p:sp>
      <p:graphicFrame>
        <p:nvGraphicFramePr>
          <p:cNvPr id="3" name="Diagram 2">
            <a:extLst>
              <a:ext uri="{FF2B5EF4-FFF2-40B4-BE49-F238E27FC236}">
                <a16:creationId xmlns:a16="http://schemas.microsoft.com/office/drawing/2014/main" id="{62D3FC2B-1218-4D36-9AD6-9335CC7FB17A}"/>
              </a:ext>
            </a:extLst>
          </p:cNvPr>
          <p:cNvGraphicFramePr/>
          <p:nvPr>
            <p:extLst>
              <p:ext uri="{D42A27DB-BD31-4B8C-83A1-F6EECF244321}">
                <p14:modId xmlns:p14="http://schemas.microsoft.com/office/powerpoint/2010/main" val="723807413"/>
              </p:ext>
            </p:extLst>
          </p:nvPr>
        </p:nvGraphicFramePr>
        <p:xfrm>
          <a:off x="1600820" y="1506014"/>
          <a:ext cx="3691078" cy="49122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id="{27EE77C6-625C-2866-ADC3-0D4E21953557}"/>
              </a:ext>
            </a:extLst>
          </p:cNvPr>
          <p:cNvSpPr txBox="1"/>
          <p:nvPr/>
        </p:nvSpPr>
        <p:spPr>
          <a:xfrm rot="16200000">
            <a:off x="9600359" y="4317594"/>
            <a:ext cx="4085058" cy="276999"/>
          </a:xfrm>
          <a:prstGeom prst="rect">
            <a:avLst/>
          </a:prstGeom>
          <a:noFill/>
        </p:spPr>
        <p:txBody>
          <a:bodyPr wrap="square" rtlCol="0">
            <a:spAutoFit/>
          </a:bodyPr>
          <a:lstStyle/>
          <a:p>
            <a:r>
              <a:rPr lang="en-GB" sz="1200" dirty="0">
                <a:solidFill>
                  <a:srgbClr val="415464"/>
                </a:solidFill>
                <a:latin typeface="Karla" pitchFamily="2" charset="0"/>
              </a:rPr>
              <a:t>Photo credit: Redwings Horse Sanctuary</a:t>
            </a:r>
          </a:p>
        </p:txBody>
      </p:sp>
    </p:spTree>
    <p:extLst>
      <p:ext uri="{BB962C8B-B14F-4D97-AF65-F5344CB8AC3E}">
        <p14:creationId xmlns:p14="http://schemas.microsoft.com/office/powerpoint/2010/main" val="3673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df588ee-83c8-4b90-bc79-ca67e4ff895b">
      <Terms xmlns="http://schemas.microsoft.com/office/infopath/2007/PartnerControls"/>
    </lcf76f155ced4ddcb4097134ff3c332f>
    <TaxCatchAll xmlns="2faf9ffc-1d9d-4d33-b893-25777dd20dc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100FA02469EC4BA41924E23CF9B65B" ma:contentTypeVersion="15" ma:contentTypeDescription="Create a new document." ma:contentTypeScope="" ma:versionID="b2e31ac5e1de84bd7a4795025e82f414">
  <xsd:schema xmlns:xsd="http://www.w3.org/2001/XMLSchema" xmlns:xs="http://www.w3.org/2001/XMLSchema" xmlns:p="http://schemas.microsoft.com/office/2006/metadata/properties" xmlns:ns2="1df588ee-83c8-4b90-bc79-ca67e4ff895b" xmlns:ns3="2faf9ffc-1d9d-4d33-b893-25777dd20dc5" targetNamespace="http://schemas.microsoft.com/office/2006/metadata/properties" ma:root="true" ma:fieldsID="00a97ca3c9d84cc4bad52f465315ffd9" ns2:_="" ns3:_="">
    <xsd:import namespace="1df588ee-83c8-4b90-bc79-ca67e4ff895b"/>
    <xsd:import namespace="2faf9ffc-1d9d-4d33-b893-25777dd20d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588ee-83c8-4b90-bc79-ca67e4ff89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c60731f-75bd-447f-beed-53ea14c465a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faf9ffc-1d9d-4d33-b893-25777dd20dc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f3bf938-107c-4995-b920-bbce6c554db7}" ma:internalName="TaxCatchAll" ma:showField="CatchAllData" ma:web="2faf9ffc-1d9d-4d33-b893-25777dd20dc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64C08C-2196-4071-A798-547A8843210D}">
  <ds:schemaRefs>
    <ds:schemaRef ds:uri="http://schemas.microsoft.com/office/infopath/2007/PartnerControls"/>
    <ds:schemaRef ds:uri="http://purl.org/dc/elements/1.1/"/>
    <ds:schemaRef ds:uri="2faf9ffc-1d9d-4d33-b893-25777dd20dc5"/>
    <ds:schemaRef ds:uri="http://schemas.microsoft.com/office/2006/metadata/properties"/>
    <ds:schemaRef ds:uri="http://purl.org/dc/terms/"/>
    <ds:schemaRef ds:uri="http://schemas.microsoft.com/office/2006/documentManagement/types"/>
    <ds:schemaRef ds:uri="http://schemas.openxmlformats.org/package/2006/metadata/core-properties"/>
    <ds:schemaRef ds:uri="1df588ee-83c8-4b90-bc79-ca67e4ff895b"/>
    <ds:schemaRef ds:uri="http://www.w3.org/XML/1998/namespace"/>
    <ds:schemaRef ds:uri="http://purl.org/dc/dcmitype/"/>
  </ds:schemaRefs>
</ds:datastoreItem>
</file>

<file path=customXml/itemProps2.xml><?xml version="1.0" encoding="utf-8"?>
<ds:datastoreItem xmlns:ds="http://schemas.openxmlformats.org/officeDocument/2006/customXml" ds:itemID="{35FDF0AB-27B8-4CC1-96C8-4BD557DAE393}">
  <ds:schemaRefs>
    <ds:schemaRef ds:uri="http://schemas.microsoft.com/sharepoint/v3/contenttype/forms"/>
  </ds:schemaRefs>
</ds:datastoreItem>
</file>

<file path=customXml/itemProps3.xml><?xml version="1.0" encoding="utf-8"?>
<ds:datastoreItem xmlns:ds="http://schemas.openxmlformats.org/officeDocument/2006/customXml" ds:itemID="{C322AEC1-1B05-4DED-8826-1F8F1309F1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f588ee-83c8-4b90-bc79-ca67e4ff895b"/>
    <ds:schemaRef ds:uri="2faf9ffc-1d9d-4d33-b893-25777dd20d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1243</TotalTime>
  <Words>8559</Words>
  <Application>Microsoft Office PowerPoint</Application>
  <PresentationFormat>Widescreen</PresentationFormat>
  <Paragraphs>613</Paragraphs>
  <Slides>41</Slides>
  <Notes>36</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Calibri</vt:lpstr>
      <vt:lpstr>Calibri Light</vt:lpstr>
      <vt:lpstr>DINNextLTPro</vt:lpstr>
      <vt:lpstr>Karla</vt:lpstr>
      <vt:lpstr>Lato</vt:lpstr>
      <vt:lpstr>Tahoma</vt:lpstr>
      <vt:lpstr>Thick Goth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Guttural pouch endoscopy  gold standard carrier detection, prevention and treatment</vt:lpstr>
      <vt:lpstr>Blood testing: where, when and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Abbi McGlennon</dc:creator>
  <cp:lastModifiedBy>Anna McGinn</cp:lastModifiedBy>
  <cp:revision>291</cp:revision>
  <dcterms:created xsi:type="dcterms:W3CDTF">2020-03-16T15:29:57Z</dcterms:created>
  <dcterms:modified xsi:type="dcterms:W3CDTF">2023-10-09T10:23:00Z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0x010100AF031EAA1C79B94782A2EF2E5F2FE461</vt:lpwstr>
  </property>
  <property fmtid="{D5CDD505-2E9C-101B-9397-08002B2CF9AE}" pid="3" name="MediaServiceImageTags">
    <vt:lpwstr/>
  </property>
</Properties>
</file>